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77" r:id="rId3"/>
    <p:sldId id="295" r:id="rId4"/>
    <p:sldId id="288" r:id="rId5"/>
    <p:sldId id="270" r:id="rId6"/>
    <p:sldId id="271" r:id="rId7"/>
    <p:sldId id="272" r:id="rId8"/>
    <p:sldId id="274" r:id="rId9"/>
    <p:sldId id="273" r:id="rId10"/>
    <p:sldId id="275" r:id="rId11"/>
    <p:sldId id="260" r:id="rId12"/>
    <p:sldId id="263" r:id="rId13"/>
    <p:sldId id="290" r:id="rId14"/>
    <p:sldId id="287" r:id="rId15"/>
    <p:sldId id="280" r:id="rId16"/>
    <p:sldId id="278" r:id="rId17"/>
    <p:sldId id="283" r:id="rId18"/>
    <p:sldId id="298" r:id="rId19"/>
    <p:sldId id="286" r:id="rId20"/>
    <p:sldId id="296" r:id="rId21"/>
    <p:sldId id="291" r:id="rId22"/>
    <p:sldId id="299" r:id="rId23"/>
    <p:sldId id="262" r:id="rId24"/>
    <p:sldId id="264" r:id="rId25"/>
    <p:sldId id="268" r:id="rId26"/>
    <p:sldId id="269" r:id="rId27"/>
    <p:sldId id="265" r:id="rId28"/>
    <p:sldId id="293" r:id="rId29"/>
    <p:sldId id="279" r:id="rId30"/>
    <p:sldId id="281" r:id="rId31"/>
    <p:sldId id="282" r:id="rId32"/>
    <p:sldId id="297" r:id="rId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C1F6"/>
    <a:srgbClr val="FFFFFF"/>
    <a:srgbClr val="4F81BD"/>
    <a:srgbClr val="8EB4E3"/>
    <a:srgbClr val="0099CC"/>
    <a:srgbClr val="0033CC"/>
    <a:srgbClr val="33CCFF"/>
    <a:srgbClr val="2898E4"/>
    <a:srgbClr val="FF0000"/>
    <a:srgbClr val="0A7E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635" autoAdjust="0"/>
  </p:normalViewPr>
  <p:slideViewPr>
    <p:cSldViewPr>
      <p:cViewPr>
        <p:scale>
          <a:sx n="75" d="100"/>
          <a:sy n="75" d="100"/>
        </p:scale>
        <p:origin x="-1422"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D5EC7D-DAF0-461A-AD1F-4E4F2C11C05E}" type="doc">
      <dgm:prSet loTypeId="urn:microsoft.com/office/officeart/2005/8/layout/pyramid2" loCatId="list" qsTypeId="urn:microsoft.com/office/officeart/2005/8/quickstyle/simple1" qsCatId="simple" csTypeId="urn:microsoft.com/office/officeart/2005/8/colors/accent1_2" csCatId="accent1" phldr="1"/>
      <dgm:spPr/>
    </dgm:pt>
    <dgm:pt modelId="{567E3A4A-0C32-446B-9E2B-630203404D42}">
      <dgm:prSet phldrT="[文本]"/>
      <dgm:spPr/>
      <dgm:t>
        <a:bodyPr/>
        <a:lstStyle/>
        <a:p>
          <a:pPr algn="ctr"/>
          <a:r>
            <a:rPr lang="zh-CN" altLang="en-US" b="1" dirty="0" smtClean="0"/>
            <a:t>一、社交图谱</a:t>
          </a:r>
          <a:endParaRPr lang="zh-CN" altLang="en-US" dirty="0"/>
        </a:p>
      </dgm:t>
    </dgm:pt>
    <dgm:pt modelId="{F29D946E-22D1-4297-9B38-74C0D5BFF9A0}" type="parTrans" cxnId="{67435110-1934-409A-BBFE-83BA1FA034AB}">
      <dgm:prSet/>
      <dgm:spPr/>
      <dgm:t>
        <a:bodyPr/>
        <a:lstStyle/>
        <a:p>
          <a:endParaRPr lang="zh-CN" altLang="en-US"/>
        </a:p>
      </dgm:t>
    </dgm:pt>
    <dgm:pt modelId="{F614905F-6F4A-4384-900C-4399AB7BCD0F}" type="sibTrans" cxnId="{67435110-1934-409A-BBFE-83BA1FA034AB}">
      <dgm:prSet/>
      <dgm:spPr/>
      <dgm:t>
        <a:bodyPr/>
        <a:lstStyle/>
        <a:p>
          <a:endParaRPr lang="zh-CN" altLang="en-US"/>
        </a:p>
      </dgm:t>
    </dgm:pt>
    <dgm:pt modelId="{24A27541-51E9-4B1E-81A5-50FFD2CDF04F}">
      <dgm:prSet phldrT="[文本]"/>
      <dgm:spPr/>
      <dgm:t>
        <a:bodyPr/>
        <a:lstStyle/>
        <a:p>
          <a:pPr algn="ctr"/>
          <a:r>
            <a:rPr lang="zh-CN" altLang="en-US" b="1" dirty="0" smtClean="0"/>
            <a:t>二、兴趣图谱</a:t>
          </a:r>
          <a:endParaRPr lang="zh-CN" altLang="en-US" dirty="0"/>
        </a:p>
      </dgm:t>
    </dgm:pt>
    <dgm:pt modelId="{E3057958-3480-42D4-9832-9C7EBDD0219A}" type="parTrans" cxnId="{21A85CA8-413E-4A7D-9062-6EA2ADBB27EC}">
      <dgm:prSet/>
      <dgm:spPr/>
      <dgm:t>
        <a:bodyPr/>
        <a:lstStyle/>
        <a:p>
          <a:endParaRPr lang="zh-CN" altLang="en-US"/>
        </a:p>
      </dgm:t>
    </dgm:pt>
    <dgm:pt modelId="{61599AC9-9B4F-467A-B5CC-4C87F43EED16}" type="sibTrans" cxnId="{21A85CA8-413E-4A7D-9062-6EA2ADBB27EC}">
      <dgm:prSet/>
      <dgm:spPr/>
      <dgm:t>
        <a:bodyPr/>
        <a:lstStyle/>
        <a:p>
          <a:endParaRPr lang="zh-CN" altLang="en-US"/>
        </a:p>
      </dgm:t>
    </dgm:pt>
    <dgm:pt modelId="{C9D0F737-F9C4-4D03-827E-3ADEC3763FFC}">
      <dgm:prSet phldrT="[文本]"/>
      <dgm:spPr/>
      <dgm:t>
        <a:bodyPr/>
        <a:lstStyle/>
        <a:p>
          <a:pPr algn="ctr"/>
          <a:r>
            <a:rPr lang="zh-CN" altLang="en-US" b="1" dirty="0" smtClean="0"/>
            <a:t>三、社交图谱</a:t>
          </a:r>
          <a:r>
            <a:rPr lang="en-US" altLang="zh-CN" b="1" dirty="0" smtClean="0"/>
            <a:t>-</a:t>
          </a:r>
          <a:r>
            <a:rPr lang="zh-CN" altLang="en-US" b="1" dirty="0" smtClean="0"/>
            <a:t>兴趣图谱</a:t>
          </a:r>
          <a:endParaRPr lang="zh-CN" altLang="en-US" dirty="0"/>
        </a:p>
      </dgm:t>
    </dgm:pt>
    <dgm:pt modelId="{1F29DD5C-A5F6-4FA8-9E79-24609658AD17}" type="parTrans" cxnId="{43820ED1-840B-4C15-BBE9-44B6E7A908DB}">
      <dgm:prSet/>
      <dgm:spPr/>
      <dgm:t>
        <a:bodyPr/>
        <a:lstStyle/>
        <a:p>
          <a:endParaRPr lang="zh-CN" altLang="en-US"/>
        </a:p>
      </dgm:t>
    </dgm:pt>
    <dgm:pt modelId="{B6AFD503-4D6C-483F-AA72-768BADC9BCC8}" type="sibTrans" cxnId="{43820ED1-840B-4C15-BBE9-44B6E7A908DB}">
      <dgm:prSet/>
      <dgm:spPr/>
      <dgm:t>
        <a:bodyPr/>
        <a:lstStyle/>
        <a:p>
          <a:endParaRPr lang="zh-CN" altLang="en-US"/>
        </a:p>
      </dgm:t>
    </dgm:pt>
    <dgm:pt modelId="{64E81C6D-0A9C-4B30-ABEE-C7CAE404B1E7}">
      <dgm:prSet phldrT="[文本]"/>
      <dgm:spPr/>
      <dgm:t>
        <a:bodyPr/>
        <a:lstStyle/>
        <a:p>
          <a:pPr algn="ctr"/>
          <a:r>
            <a:rPr lang="zh-CN" altLang="en-US" b="1" dirty="0" smtClean="0"/>
            <a:t>四、基于全网数据的兴趣图 谱构建与个性化推荐</a:t>
          </a:r>
          <a:endParaRPr lang="zh-CN" altLang="en-US" dirty="0"/>
        </a:p>
      </dgm:t>
    </dgm:pt>
    <dgm:pt modelId="{0315414F-CC43-498C-B73A-6C8FD8A37453}" type="parTrans" cxnId="{6C0FAC04-9680-4E7D-8B54-B77BD148BA2F}">
      <dgm:prSet/>
      <dgm:spPr/>
      <dgm:t>
        <a:bodyPr/>
        <a:lstStyle/>
        <a:p>
          <a:endParaRPr lang="zh-CN" altLang="en-US"/>
        </a:p>
      </dgm:t>
    </dgm:pt>
    <dgm:pt modelId="{E2EF0185-84E4-43BF-9641-FFCE07DDC66D}" type="sibTrans" cxnId="{6C0FAC04-9680-4E7D-8B54-B77BD148BA2F}">
      <dgm:prSet/>
      <dgm:spPr/>
      <dgm:t>
        <a:bodyPr/>
        <a:lstStyle/>
        <a:p>
          <a:endParaRPr lang="zh-CN" altLang="en-US"/>
        </a:p>
      </dgm:t>
    </dgm:pt>
    <dgm:pt modelId="{25E889F1-8461-42C6-AD23-E181DD7FEAA7}" type="pres">
      <dgm:prSet presAssocID="{B0D5EC7D-DAF0-461A-AD1F-4E4F2C11C05E}" presName="compositeShape" presStyleCnt="0">
        <dgm:presLayoutVars>
          <dgm:dir/>
          <dgm:resizeHandles/>
        </dgm:presLayoutVars>
      </dgm:prSet>
      <dgm:spPr/>
    </dgm:pt>
    <dgm:pt modelId="{A494BC45-21C3-4D96-AD58-DAEB3F597675}" type="pres">
      <dgm:prSet presAssocID="{B0D5EC7D-DAF0-461A-AD1F-4E4F2C11C05E}" presName="pyramid" presStyleLbl="node1" presStyleIdx="0" presStyleCnt="1" custAng="2575165" custLinFactNeighborX="-16145" custLinFactNeighborY="-304"/>
      <dgm:spPr/>
    </dgm:pt>
    <dgm:pt modelId="{0E98E1B0-051C-451C-9FB6-69E281406269}" type="pres">
      <dgm:prSet presAssocID="{B0D5EC7D-DAF0-461A-AD1F-4E4F2C11C05E}" presName="theList" presStyleCnt="0"/>
      <dgm:spPr/>
    </dgm:pt>
    <dgm:pt modelId="{F6BC111C-0B07-415D-BB8A-E00C91330A4F}" type="pres">
      <dgm:prSet presAssocID="{567E3A4A-0C32-446B-9E2B-630203404D42}" presName="aNode" presStyleLbl="fgAcc1" presStyleIdx="0" presStyleCnt="4" custScaleX="213232" custLinFactNeighborX="98613" custLinFactNeighborY="-14958">
        <dgm:presLayoutVars>
          <dgm:bulletEnabled val="1"/>
        </dgm:presLayoutVars>
      </dgm:prSet>
      <dgm:spPr/>
      <dgm:t>
        <a:bodyPr/>
        <a:lstStyle/>
        <a:p>
          <a:endParaRPr lang="zh-CN" altLang="en-US"/>
        </a:p>
      </dgm:t>
    </dgm:pt>
    <dgm:pt modelId="{CC49D1E5-9608-41FC-A3D3-1A9465C1933E}" type="pres">
      <dgm:prSet presAssocID="{567E3A4A-0C32-446B-9E2B-630203404D42}" presName="aSpace" presStyleCnt="0"/>
      <dgm:spPr/>
    </dgm:pt>
    <dgm:pt modelId="{1A7D7719-13EC-41FA-877D-879B5F99968F}" type="pres">
      <dgm:prSet presAssocID="{24A27541-51E9-4B1E-81A5-50FFD2CDF04F}" presName="aNode" presStyleLbl="fgAcc1" presStyleIdx="1" presStyleCnt="4" custScaleX="214423" custLinFactNeighborX="98051" custLinFactNeighborY="-43778">
        <dgm:presLayoutVars>
          <dgm:bulletEnabled val="1"/>
        </dgm:presLayoutVars>
      </dgm:prSet>
      <dgm:spPr/>
      <dgm:t>
        <a:bodyPr/>
        <a:lstStyle/>
        <a:p>
          <a:endParaRPr lang="zh-CN" altLang="en-US"/>
        </a:p>
      </dgm:t>
    </dgm:pt>
    <dgm:pt modelId="{B64EE2C7-6398-458B-BD67-1C44DEFEE02C}" type="pres">
      <dgm:prSet presAssocID="{24A27541-51E9-4B1E-81A5-50FFD2CDF04F}" presName="aSpace" presStyleCnt="0"/>
      <dgm:spPr/>
    </dgm:pt>
    <dgm:pt modelId="{56909226-647F-49A6-B08C-62E611C0BAAE}" type="pres">
      <dgm:prSet presAssocID="{C9D0F737-F9C4-4D03-827E-3ADEC3763FFC}" presName="aNode" presStyleLbl="fgAcc1" presStyleIdx="2" presStyleCnt="4" custScaleX="212041" custLinFactNeighborX="99174" custLinFactNeighborY="1">
        <dgm:presLayoutVars>
          <dgm:bulletEnabled val="1"/>
        </dgm:presLayoutVars>
      </dgm:prSet>
      <dgm:spPr/>
      <dgm:t>
        <a:bodyPr/>
        <a:lstStyle/>
        <a:p>
          <a:endParaRPr lang="zh-CN" altLang="en-US"/>
        </a:p>
      </dgm:t>
    </dgm:pt>
    <dgm:pt modelId="{FB8D8B35-F884-4529-B6AF-F6908C033FF9}" type="pres">
      <dgm:prSet presAssocID="{C9D0F737-F9C4-4D03-827E-3ADEC3763FFC}" presName="aSpace" presStyleCnt="0"/>
      <dgm:spPr/>
    </dgm:pt>
    <dgm:pt modelId="{14ADD389-D818-4DE3-883C-7783A14C8725}" type="pres">
      <dgm:prSet presAssocID="{64E81C6D-0A9C-4B30-ABEE-C7CAE404B1E7}" presName="aNode" presStyleLbl="fgAcc1" presStyleIdx="3" presStyleCnt="4" custScaleX="213231" custLinFactNeighborX="98613" custLinFactNeighborY="15924">
        <dgm:presLayoutVars>
          <dgm:bulletEnabled val="1"/>
        </dgm:presLayoutVars>
      </dgm:prSet>
      <dgm:spPr/>
      <dgm:t>
        <a:bodyPr/>
        <a:lstStyle/>
        <a:p>
          <a:endParaRPr lang="zh-CN" altLang="en-US"/>
        </a:p>
      </dgm:t>
    </dgm:pt>
    <dgm:pt modelId="{2667E4BB-D582-4EF1-ADC2-A37093E2D825}" type="pres">
      <dgm:prSet presAssocID="{64E81C6D-0A9C-4B30-ABEE-C7CAE404B1E7}" presName="aSpace" presStyleCnt="0"/>
      <dgm:spPr/>
    </dgm:pt>
  </dgm:ptLst>
  <dgm:cxnLst>
    <dgm:cxn modelId="{AD904A8D-FE75-4342-816D-12433220E073}" type="presOf" srcId="{64E81C6D-0A9C-4B30-ABEE-C7CAE404B1E7}" destId="{14ADD389-D818-4DE3-883C-7783A14C8725}" srcOrd="0" destOrd="0" presId="urn:microsoft.com/office/officeart/2005/8/layout/pyramid2"/>
    <dgm:cxn modelId="{21A85CA8-413E-4A7D-9062-6EA2ADBB27EC}" srcId="{B0D5EC7D-DAF0-461A-AD1F-4E4F2C11C05E}" destId="{24A27541-51E9-4B1E-81A5-50FFD2CDF04F}" srcOrd="1" destOrd="0" parTransId="{E3057958-3480-42D4-9832-9C7EBDD0219A}" sibTransId="{61599AC9-9B4F-467A-B5CC-4C87F43EED16}"/>
    <dgm:cxn modelId="{D9DE9B8A-F303-4E15-8D8D-0B86692541D2}" type="presOf" srcId="{C9D0F737-F9C4-4D03-827E-3ADEC3763FFC}" destId="{56909226-647F-49A6-B08C-62E611C0BAAE}" srcOrd="0" destOrd="0" presId="urn:microsoft.com/office/officeart/2005/8/layout/pyramid2"/>
    <dgm:cxn modelId="{6C0FAC04-9680-4E7D-8B54-B77BD148BA2F}" srcId="{B0D5EC7D-DAF0-461A-AD1F-4E4F2C11C05E}" destId="{64E81C6D-0A9C-4B30-ABEE-C7CAE404B1E7}" srcOrd="3" destOrd="0" parTransId="{0315414F-CC43-498C-B73A-6C8FD8A37453}" sibTransId="{E2EF0185-84E4-43BF-9641-FFCE07DDC66D}"/>
    <dgm:cxn modelId="{D1C254BD-3D66-4740-91FC-36C482E6410A}" type="presOf" srcId="{567E3A4A-0C32-446B-9E2B-630203404D42}" destId="{F6BC111C-0B07-415D-BB8A-E00C91330A4F}" srcOrd="0" destOrd="0" presId="urn:microsoft.com/office/officeart/2005/8/layout/pyramid2"/>
    <dgm:cxn modelId="{67435110-1934-409A-BBFE-83BA1FA034AB}" srcId="{B0D5EC7D-DAF0-461A-AD1F-4E4F2C11C05E}" destId="{567E3A4A-0C32-446B-9E2B-630203404D42}" srcOrd="0" destOrd="0" parTransId="{F29D946E-22D1-4297-9B38-74C0D5BFF9A0}" sibTransId="{F614905F-6F4A-4384-900C-4399AB7BCD0F}"/>
    <dgm:cxn modelId="{501E3C9F-FB72-40F5-9EEE-B9086A9B476D}" type="presOf" srcId="{B0D5EC7D-DAF0-461A-AD1F-4E4F2C11C05E}" destId="{25E889F1-8461-42C6-AD23-E181DD7FEAA7}" srcOrd="0" destOrd="0" presId="urn:microsoft.com/office/officeart/2005/8/layout/pyramid2"/>
    <dgm:cxn modelId="{43820ED1-840B-4C15-BBE9-44B6E7A908DB}" srcId="{B0D5EC7D-DAF0-461A-AD1F-4E4F2C11C05E}" destId="{C9D0F737-F9C4-4D03-827E-3ADEC3763FFC}" srcOrd="2" destOrd="0" parTransId="{1F29DD5C-A5F6-4FA8-9E79-24609658AD17}" sibTransId="{B6AFD503-4D6C-483F-AA72-768BADC9BCC8}"/>
    <dgm:cxn modelId="{BC0FDFFA-D9F8-42AC-8512-E858684C877C}" type="presOf" srcId="{24A27541-51E9-4B1E-81A5-50FFD2CDF04F}" destId="{1A7D7719-13EC-41FA-877D-879B5F99968F}" srcOrd="0" destOrd="0" presId="urn:microsoft.com/office/officeart/2005/8/layout/pyramid2"/>
    <dgm:cxn modelId="{7E0FAC79-D965-47D1-817B-F662655321CA}" type="presParOf" srcId="{25E889F1-8461-42C6-AD23-E181DD7FEAA7}" destId="{A494BC45-21C3-4D96-AD58-DAEB3F597675}" srcOrd="0" destOrd="0" presId="urn:microsoft.com/office/officeart/2005/8/layout/pyramid2"/>
    <dgm:cxn modelId="{192BBE37-D974-46D8-8907-001A7E4C6BE7}" type="presParOf" srcId="{25E889F1-8461-42C6-AD23-E181DD7FEAA7}" destId="{0E98E1B0-051C-451C-9FB6-69E281406269}" srcOrd="1" destOrd="0" presId="urn:microsoft.com/office/officeart/2005/8/layout/pyramid2"/>
    <dgm:cxn modelId="{1252BF7B-331B-47FA-B7FC-09A578B6406E}" type="presParOf" srcId="{0E98E1B0-051C-451C-9FB6-69E281406269}" destId="{F6BC111C-0B07-415D-BB8A-E00C91330A4F}" srcOrd="0" destOrd="0" presId="urn:microsoft.com/office/officeart/2005/8/layout/pyramid2"/>
    <dgm:cxn modelId="{88565827-50F0-4A4A-B10D-7236E4D5B9FA}" type="presParOf" srcId="{0E98E1B0-051C-451C-9FB6-69E281406269}" destId="{CC49D1E5-9608-41FC-A3D3-1A9465C1933E}" srcOrd="1" destOrd="0" presId="urn:microsoft.com/office/officeart/2005/8/layout/pyramid2"/>
    <dgm:cxn modelId="{AC0E1623-F147-4D3F-9943-C9764AE04909}" type="presParOf" srcId="{0E98E1B0-051C-451C-9FB6-69E281406269}" destId="{1A7D7719-13EC-41FA-877D-879B5F99968F}" srcOrd="2" destOrd="0" presId="urn:microsoft.com/office/officeart/2005/8/layout/pyramid2"/>
    <dgm:cxn modelId="{1BA850B3-8326-4377-9BF7-4B0AFBF12D03}" type="presParOf" srcId="{0E98E1B0-051C-451C-9FB6-69E281406269}" destId="{B64EE2C7-6398-458B-BD67-1C44DEFEE02C}" srcOrd="3" destOrd="0" presId="urn:microsoft.com/office/officeart/2005/8/layout/pyramid2"/>
    <dgm:cxn modelId="{A2CE02F7-927C-4F4E-8F5C-980EB9B3B4AA}" type="presParOf" srcId="{0E98E1B0-051C-451C-9FB6-69E281406269}" destId="{56909226-647F-49A6-B08C-62E611C0BAAE}" srcOrd="4" destOrd="0" presId="urn:microsoft.com/office/officeart/2005/8/layout/pyramid2"/>
    <dgm:cxn modelId="{4E50DF58-A8F2-41C3-B89B-316830CC75C9}" type="presParOf" srcId="{0E98E1B0-051C-451C-9FB6-69E281406269}" destId="{FB8D8B35-F884-4529-B6AF-F6908C033FF9}" srcOrd="5" destOrd="0" presId="urn:microsoft.com/office/officeart/2005/8/layout/pyramid2"/>
    <dgm:cxn modelId="{49A701B3-717D-4F44-9AEE-CDCB0B2720EF}" type="presParOf" srcId="{0E98E1B0-051C-451C-9FB6-69E281406269}" destId="{14ADD389-D818-4DE3-883C-7783A14C8725}" srcOrd="6" destOrd="0" presId="urn:microsoft.com/office/officeart/2005/8/layout/pyramid2"/>
    <dgm:cxn modelId="{9F5D93EE-A1DA-488A-AA5C-1E443FD902F7}" type="presParOf" srcId="{0E98E1B0-051C-451C-9FB6-69E281406269}" destId="{2667E4BB-D582-4EF1-ADC2-A37093E2D825}"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6D1A3B-38E6-4EDB-8EFA-B93FEBB91406}" type="doc">
      <dgm:prSet loTypeId="urn:microsoft.com/office/officeart/2005/8/layout/matrix1" loCatId="matrix" qsTypeId="urn:microsoft.com/office/officeart/2005/8/quickstyle/simple2" qsCatId="simple" csTypeId="urn:microsoft.com/office/officeart/2005/8/colors/accent1_2" csCatId="accent1" phldr="1"/>
      <dgm:spPr/>
      <dgm:t>
        <a:bodyPr/>
        <a:lstStyle/>
        <a:p>
          <a:endParaRPr lang="zh-CN" altLang="en-US"/>
        </a:p>
      </dgm:t>
    </dgm:pt>
    <dgm:pt modelId="{B6E8FF65-E48A-4AB3-A41A-4415339103B6}">
      <dgm:prSet phldrT="[文本]" custT="1"/>
      <dgm:spPr>
        <a:solidFill>
          <a:schemeClr val="accent3">
            <a:lumMod val="60000"/>
            <a:lumOff val="40000"/>
          </a:schemeClr>
        </a:solidFill>
      </dgm:spPr>
      <dgm:t>
        <a:bodyPr/>
        <a:lstStyle/>
        <a:p>
          <a:pPr algn="l">
            <a:lnSpc>
              <a:spcPts val="4000"/>
            </a:lnSpc>
            <a:spcAft>
              <a:spcPts val="0"/>
            </a:spcAft>
          </a:pPr>
          <a:r>
            <a:rPr lang="zh-CN" altLang="en-US" sz="2800" b="0" dirty="0" smtClean="0">
              <a:latin typeface="方正舒体" pitchFamily="2" charset="-122"/>
              <a:ea typeface="方正舒体" pitchFamily="2" charset="-122"/>
            </a:rPr>
            <a:t>在这里，</a:t>
          </a:r>
          <a:endParaRPr lang="en-US" altLang="zh-CN" sz="2800" b="0" dirty="0" smtClean="0">
            <a:latin typeface="方正舒体" pitchFamily="2" charset="-122"/>
            <a:ea typeface="方正舒体" pitchFamily="2" charset="-122"/>
          </a:endParaRPr>
        </a:p>
        <a:p>
          <a:pPr algn="l">
            <a:lnSpc>
              <a:spcPts val="4000"/>
            </a:lnSpc>
            <a:spcAft>
              <a:spcPts val="0"/>
            </a:spcAft>
          </a:pPr>
          <a:r>
            <a:rPr lang="zh-CN" altLang="en-US" sz="4000" b="0" dirty="0" smtClean="0">
              <a:latin typeface="方正舒体" pitchFamily="2" charset="-122"/>
              <a:ea typeface="方正舒体" pitchFamily="2" charset="-122"/>
            </a:rPr>
            <a:t>    你会留下“兴趣”的印记</a:t>
          </a:r>
          <a:endParaRPr lang="zh-CN" altLang="en-US" sz="4000" b="0" dirty="0">
            <a:latin typeface="方正舒体" pitchFamily="2" charset="-122"/>
            <a:ea typeface="方正舒体" pitchFamily="2" charset="-122"/>
          </a:endParaRPr>
        </a:p>
      </dgm:t>
    </dgm:pt>
    <dgm:pt modelId="{CB0F0C7C-40C0-42DF-B1B6-40E418DD9425}" type="parTrans" cxnId="{68F19730-FF8D-4D2C-8331-0667EB323B86}">
      <dgm:prSet/>
      <dgm:spPr/>
      <dgm:t>
        <a:bodyPr/>
        <a:lstStyle/>
        <a:p>
          <a:endParaRPr lang="zh-CN" altLang="en-US"/>
        </a:p>
      </dgm:t>
    </dgm:pt>
    <dgm:pt modelId="{43434952-19AD-4933-9FFC-011E313DA71F}" type="sibTrans" cxnId="{68F19730-FF8D-4D2C-8331-0667EB323B86}">
      <dgm:prSet/>
      <dgm:spPr/>
      <dgm:t>
        <a:bodyPr/>
        <a:lstStyle/>
        <a:p>
          <a:endParaRPr lang="zh-CN" altLang="en-US"/>
        </a:p>
      </dgm:t>
    </dgm:pt>
    <dgm:pt modelId="{4DE4359A-D83F-44D3-AA45-DA5F78E4AF44}" type="pres">
      <dgm:prSet presAssocID="{C66D1A3B-38E6-4EDB-8EFA-B93FEBB91406}" presName="diagram" presStyleCnt="0">
        <dgm:presLayoutVars>
          <dgm:chMax val="1"/>
          <dgm:dir/>
          <dgm:animLvl val="ctr"/>
          <dgm:resizeHandles val="exact"/>
        </dgm:presLayoutVars>
      </dgm:prSet>
      <dgm:spPr/>
      <dgm:t>
        <a:bodyPr/>
        <a:lstStyle/>
        <a:p>
          <a:endParaRPr lang="zh-CN" altLang="en-US"/>
        </a:p>
      </dgm:t>
    </dgm:pt>
    <dgm:pt modelId="{DE1E613B-1759-4070-9674-D53241E33E6C}" type="pres">
      <dgm:prSet presAssocID="{C66D1A3B-38E6-4EDB-8EFA-B93FEBB91406}" presName="matrix" presStyleCnt="0"/>
      <dgm:spPr/>
    </dgm:pt>
    <dgm:pt modelId="{31D65603-DC6D-4DC2-86D9-359F138C8F80}" type="pres">
      <dgm:prSet presAssocID="{C66D1A3B-38E6-4EDB-8EFA-B93FEBB91406}" presName="tile1" presStyleLbl="node1" presStyleIdx="0" presStyleCnt="4"/>
      <dgm:spPr>
        <a:solidFill>
          <a:srgbClr val="86C1F6"/>
        </a:solidFill>
      </dgm:spPr>
      <dgm:t>
        <a:bodyPr/>
        <a:lstStyle/>
        <a:p>
          <a:endParaRPr lang="zh-CN" altLang="en-US"/>
        </a:p>
      </dgm:t>
    </dgm:pt>
    <dgm:pt modelId="{5513E522-A284-4371-AAE2-4FE8E9DCC7BC}" type="pres">
      <dgm:prSet presAssocID="{C66D1A3B-38E6-4EDB-8EFA-B93FEBB91406}" presName="tile1text" presStyleLbl="node1" presStyleIdx="0" presStyleCnt="4">
        <dgm:presLayoutVars>
          <dgm:chMax val="0"/>
          <dgm:chPref val="0"/>
          <dgm:bulletEnabled val="1"/>
        </dgm:presLayoutVars>
      </dgm:prSet>
      <dgm:spPr/>
    </dgm:pt>
    <dgm:pt modelId="{B7146557-5AA9-4945-B0E9-0EB3C6C76ACF}" type="pres">
      <dgm:prSet presAssocID="{C66D1A3B-38E6-4EDB-8EFA-B93FEBB91406}" presName="tile2" presStyleLbl="node1" presStyleIdx="1" presStyleCnt="4"/>
      <dgm:spPr>
        <a:solidFill>
          <a:srgbClr val="86C1F6">
            <a:alpha val="89804"/>
          </a:srgbClr>
        </a:solidFill>
      </dgm:spPr>
      <dgm:t>
        <a:bodyPr/>
        <a:lstStyle/>
        <a:p>
          <a:endParaRPr lang="zh-CN" altLang="en-US"/>
        </a:p>
      </dgm:t>
    </dgm:pt>
    <dgm:pt modelId="{699F88CE-B3E0-4D2D-B48A-A503A8E099B4}" type="pres">
      <dgm:prSet presAssocID="{C66D1A3B-38E6-4EDB-8EFA-B93FEBB91406}" presName="tile2text" presStyleLbl="node1" presStyleIdx="1" presStyleCnt="4">
        <dgm:presLayoutVars>
          <dgm:chMax val="0"/>
          <dgm:chPref val="0"/>
          <dgm:bulletEnabled val="1"/>
        </dgm:presLayoutVars>
      </dgm:prSet>
      <dgm:spPr/>
    </dgm:pt>
    <dgm:pt modelId="{A32C355C-133D-43EF-91DE-527C8132FCE2}" type="pres">
      <dgm:prSet presAssocID="{C66D1A3B-38E6-4EDB-8EFA-B93FEBB91406}" presName="tile3" presStyleLbl="node1" presStyleIdx="2" presStyleCnt="4" custLinFactNeighborX="-618"/>
      <dgm:spPr>
        <a:solidFill>
          <a:srgbClr val="86C1F6"/>
        </a:solidFill>
      </dgm:spPr>
      <dgm:t>
        <a:bodyPr/>
        <a:lstStyle/>
        <a:p>
          <a:endParaRPr lang="zh-CN" altLang="en-US"/>
        </a:p>
      </dgm:t>
    </dgm:pt>
    <dgm:pt modelId="{F9C7E514-E45E-4114-A9B8-F37C417E2B19}" type="pres">
      <dgm:prSet presAssocID="{C66D1A3B-38E6-4EDB-8EFA-B93FEBB91406}" presName="tile3text" presStyleLbl="node1" presStyleIdx="2" presStyleCnt="4">
        <dgm:presLayoutVars>
          <dgm:chMax val="0"/>
          <dgm:chPref val="0"/>
          <dgm:bulletEnabled val="1"/>
        </dgm:presLayoutVars>
      </dgm:prSet>
      <dgm:spPr/>
      <dgm:t>
        <a:bodyPr/>
        <a:lstStyle/>
        <a:p>
          <a:endParaRPr lang="zh-CN" altLang="en-US"/>
        </a:p>
      </dgm:t>
    </dgm:pt>
    <dgm:pt modelId="{6457D835-CF35-4658-8671-2FD4C71E2AB8}" type="pres">
      <dgm:prSet presAssocID="{C66D1A3B-38E6-4EDB-8EFA-B93FEBB91406}" presName="tile4" presStyleLbl="node1" presStyleIdx="3" presStyleCnt="4"/>
      <dgm:spPr>
        <a:solidFill>
          <a:srgbClr val="86C1F6"/>
        </a:solidFill>
      </dgm:spPr>
      <dgm:t>
        <a:bodyPr/>
        <a:lstStyle/>
        <a:p>
          <a:endParaRPr lang="zh-CN" altLang="en-US"/>
        </a:p>
      </dgm:t>
    </dgm:pt>
    <dgm:pt modelId="{FA4BFF07-6F24-4EBC-A67F-7DE8283C748D}" type="pres">
      <dgm:prSet presAssocID="{C66D1A3B-38E6-4EDB-8EFA-B93FEBB91406}" presName="tile4text" presStyleLbl="node1" presStyleIdx="3" presStyleCnt="4">
        <dgm:presLayoutVars>
          <dgm:chMax val="0"/>
          <dgm:chPref val="0"/>
          <dgm:bulletEnabled val="1"/>
        </dgm:presLayoutVars>
      </dgm:prSet>
      <dgm:spPr/>
    </dgm:pt>
    <dgm:pt modelId="{E0F058F7-F694-4929-80DF-90B24A92767B}" type="pres">
      <dgm:prSet presAssocID="{C66D1A3B-38E6-4EDB-8EFA-B93FEBB91406}" presName="centerTile" presStyleLbl="fgShp" presStyleIdx="0" presStyleCnt="1" custScaleX="280375" custScaleY="80474" custLinFactNeighborX="-1129" custLinFactNeighborY="-2274">
        <dgm:presLayoutVars>
          <dgm:chMax val="0"/>
          <dgm:chPref val="0"/>
        </dgm:presLayoutVars>
      </dgm:prSet>
      <dgm:spPr/>
      <dgm:t>
        <a:bodyPr/>
        <a:lstStyle/>
        <a:p>
          <a:endParaRPr lang="zh-CN" altLang="en-US"/>
        </a:p>
      </dgm:t>
    </dgm:pt>
  </dgm:ptLst>
  <dgm:cxnLst>
    <dgm:cxn modelId="{68F19730-FF8D-4D2C-8331-0667EB323B86}" srcId="{C66D1A3B-38E6-4EDB-8EFA-B93FEBB91406}" destId="{B6E8FF65-E48A-4AB3-A41A-4415339103B6}" srcOrd="0" destOrd="0" parTransId="{CB0F0C7C-40C0-42DF-B1B6-40E418DD9425}" sibTransId="{43434952-19AD-4933-9FFC-011E313DA71F}"/>
    <dgm:cxn modelId="{6BAF9C01-DB05-4DE4-A64A-493E009A47CA}" type="presOf" srcId="{B6E8FF65-E48A-4AB3-A41A-4415339103B6}" destId="{E0F058F7-F694-4929-80DF-90B24A92767B}" srcOrd="0" destOrd="0" presId="urn:microsoft.com/office/officeart/2005/8/layout/matrix1"/>
    <dgm:cxn modelId="{76AED45A-9C8B-4839-B82A-B15C9564845B}" type="presOf" srcId="{C66D1A3B-38E6-4EDB-8EFA-B93FEBB91406}" destId="{4DE4359A-D83F-44D3-AA45-DA5F78E4AF44}" srcOrd="0" destOrd="0" presId="urn:microsoft.com/office/officeart/2005/8/layout/matrix1"/>
    <dgm:cxn modelId="{B503E725-DDEA-442E-90CF-AADA7EF8471E}" type="presParOf" srcId="{4DE4359A-D83F-44D3-AA45-DA5F78E4AF44}" destId="{DE1E613B-1759-4070-9674-D53241E33E6C}" srcOrd="0" destOrd="0" presId="urn:microsoft.com/office/officeart/2005/8/layout/matrix1"/>
    <dgm:cxn modelId="{674E97C7-7125-40AF-9FFA-49A2E4CE7082}" type="presParOf" srcId="{DE1E613B-1759-4070-9674-D53241E33E6C}" destId="{31D65603-DC6D-4DC2-86D9-359F138C8F80}" srcOrd="0" destOrd="0" presId="urn:microsoft.com/office/officeart/2005/8/layout/matrix1"/>
    <dgm:cxn modelId="{0B7DA7A8-CD30-484A-9D68-99397DEBF103}" type="presParOf" srcId="{DE1E613B-1759-4070-9674-D53241E33E6C}" destId="{5513E522-A284-4371-AAE2-4FE8E9DCC7BC}" srcOrd="1" destOrd="0" presId="urn:microsoft.com/office/officeart/2005/8/layout/matrix1"/>
    <dgm:cxn modelId="{C90B4609-1387-4DE2-A1A5-5D2F11CA9FF1}" type="presParOf" srcId="{DE1E613B-1759-4070-9674-D53241E33E6C}" destId="{B7146557-5AA9-4945-B0E9-0EB3C6C76ACF}" srcOrd="2" destOrd="0" presId="urn:microsoft.com/office/officeart/2005/8/layout/matrix1"/>
    <dgm:cxn modelId="{8ABD7C9A-D82D-4062-9B2A-0EFFCBB7EDFE}" type="presParOf" srcId="{DE1E613B-1759-4070-9674-D53241E33E6C}" destId="{699F88CE-B3E0-4D2D-B48A-A503A8E099B4}" srcOrd="3" destOrd="0" presId="urn:microsoft.com/office/officeart/2005/8/layout/matrix1"/>
    <dgm:cxn modelId="{0F975991-1E70-4105-A704-9BEB652E00B1}" type="presParOf" srcId="{DE1E613B-1759-4070-9674-D53241E33E6C}" destId="{A32C355C-133D-43EF-91DE-527C8132FCE2}" srcOrd="4" destOrd="0" presId="urn:microsoft.com/office/officeart/2005/8/layout/matrix1"/>
    <dgm:cxn modelId="{F1A6F690-C762-4FA7-848A-B98BF24ECA12}" type="presParOf" srcId="{DE1E613B-1759-4070-9674-D53241E33E6C}" destId="{F9C7E514-E45E-4114-A9B8-F37C417E2B19}" srcOrd="5" destOrd="0" presId="urn:microsoft.com/office/officeart/2005/8/layout/matrix1"/>
    <dgm:cxn modelId="{E0FC6924-C1D6-4F63-B96E-E2338170ED02}" type="presParOf" srcId="{DE1E613B-1759-4070-9674-D53241E33E6C}" destId="{6457D835-CF35-4658-8671-2FD4C71E2AB8}" srcOrd="6" destOrd="0" presId="urn:microsoft.com/office/officeart/2005/8/layout/matrix1"/>
    <dgm:cxn modelId="{F6B9F8A3-FF3E-4368-BDF7-8FCEE4F5298C}" type="presParOf" srcId="{DE1E613B-1759-4070-9674-D53241E33E6C}" destId="{FA4BFF07-6F24-4EBC-A67F-7DE8283C748D}" srcOrd="7" destOrd="0" presId="urn:microsoft.com/office/officeart/2005/8/layout/matrix1"/>
    <dgm:cxn modelId="{21931481-9C16-49E3-8212-57A8A90F3DB2}" type="presParOf" srcId="{4DE4359A-D83F-44D3-AA45-DA5F78E4AF44}" destId="{E0F058F7-F694-4929-80DF-90B24A92767B}"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136AD2-6328-442C-BE69-6B5A5B58748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9AFB7CD-B515-4E24-89DE-F90D4FC50D49}">
      <dgm:prSet phldrT="[文本]"/>
      <dgm:spPr/>
      <dgm:t>
        <a:bodyPr/>
        <a:lstStyle/>
        <a:p>
          <a:r>
            <a:rPr lang="zh-CN" b="1" dirty="0" smtClean="0"/>
            <a:t>兴趣图谱</a:t>
          </a:r>
          <a:endParaRPr lang="zh-CN" dirty="0" smtClean="0"/>
        </a:p>
      </dgm:t>
    </dgm:pt>
    <dgm:pt modelId="{B82AD7E6-2383-426A-9534-A171444F60CC}" type="parTrans" cxnId="{45364F9F-8E15-42CA-A4D4-26D959790574}">
      <dgm:prSet/>
      <dgm:spPr/>
      <dgm:t>
        <a:bodyPr/>
        <a:lstStyle/>
        <a:p>
          <a:endParaRPr lang="zh-CN" altLang="en-US"/>
        </a:p>
      </dgm:t>
    </dgm:pt>
    <dgm:pt modelId="{CBA65AC2-1C4D-4D88-981A-77B67870C179}" type="sibTrans" cxnId="{45364F9F-8E15-42CA-A4D4-26D959790574}">
      <dgm:prSet/>
      <dgm:spPr/>
      <dgm:t>
        <a:bodyPr/>
        <a:lstStyle/>
        <a:p>
          <a:endParaRPr lang="zh-CN" altLang="en-US"/>
        </a:p>
      </dgm:t>
    </dgm:pt>
    <dgm:pt modelId="{68CAFA28-174C-4CE4-A6C5-478E06F38C47}">
      <dgm:prSet phldrT="[文本]"/>
      <dgm:spPr/>
      <dgm:t>
        <a:bodyPr/>
        <a:lstStyle/>
        <a:p>
          <a:r>
            <a:rPr lang="zh-CN" dirty="0" smtClean="0"/>
            <a:t>兴趣图谱则是一种表明</a:t>
          </a:r>
          <a:r>
            <a:rPr lang="en-US" dirty="0" smtClean="0"/>
            <a:t>“</a:t>
          </a:r>
          <a:r>
            <a:rPr lang="zh-CN" dirty="0" smtClean="0"/>
            <a:t>我喜欢这个</a:t>
          </a:r>
          <a:r>
            <a:rPr lang="en-US" dirty="0" smtClean="0"/>
            <a:t>”</a:t>
          </a:r>
          <a:r>
            <a:rPr lang="zh-CN" dirty="0" smtClean="0"/>
            <a:t>的网络图谱。是以人和人的共同兴趣 为线索的图谱，以分享共同的兴趣为基础，但是不一定认识人。是一种表明</a:t>
          </a:r>
          <a:r>
            <a:rPr lang="en-US" dirty="0" smtClean="0"/>
            <a:t>“</a:t>
          </a:r>
          <a:r>
            <a:rPr lang="zh-CN" dirty="0" smtClean="0"/>
            <a:t>我喜欢这个</a:t>
          </a:r>
          <a:r>
            <a:rPr lang="en-US" dirty="0" smtClean="0"/>
            <a:t>”</a:t>
          </a:r>
          <a:r>
            <a:rPr lang="zh-CN" dirty="0" smtClean="0"/>
            <a:t>的网络图谱，兴趣图谱则是通过人们相同的兴趣将众人聚集在一起。</a:t>
          </a:r>
          <a:endParaRPr lang="zh-CN" altLang="en-US" dirty="0"/>
        </a:p>
      </dgm:t>
    </dgm:pt>
    <dgm:pt modelId="{DA614A43-679E-4516-836C-5051BD778283}" type="parTrans" cxnId="{60014D01-77A7-4286-B2E8-33B0EA80CCB7}">
      <dgm:prSet/>
      <dgm:spPr/>
      <dgm:t>
        <a:bodyPr/>
        <a:lstStyle/>
        <a:p>
          <a:endParaRPr lang="zh-CN" altLang="en-US"/>
        </a:p>
      </dgm:t>
    </dgm:pt>
    <dgm:pt modelId="{9FD1D2D7-98F7-40EA-9511-CBFFDCEFAFE2}" type="sibTrans" cxnId="{60014D01-77A7-4286-B2E8-33B0EA80CCB7}">
      <dgm:prSet/>
      <dgm:spPr/>
      <dgm:t>
        <a:bodyPr/>
        <a:lstStyle/>
        <a:p>
          <a:endParaRPr lang="zh-CN" altLang="en-US"/>
        </a:p>
      </dgm:t>
    </dgm:pt>
    <dgm:pt modelId="{C6E69FE3-9FA2-478D-BC21-CC5F4CDEE21A}">
      <dgm:prSet phldrT="[文本]"/>
      <dgm:spPr/>
      <dgm:t>
        <a:bodyPr/>
        <a:lstStyle/>
        <a:p>
          <a:r>
            <a:rPr lang="zh-CN" b="1" dirty="0" smtClean="0"/>
            <a:t>社交图谱 </a:t>
          </a:r>
          <a:endParaRPr lang="zh-CN" altLang="en-US" dirty="0"/>
        </a:p>
      </dgm:t>
    </dgm:pt>
    <dgm:pt modelId="{FCB842B0-F8F6-47AC-B2B6-F33905BAE3FA}" type="parTrans" cxnId="{40D604C2-D1E2-4383-81B2-B8114D0F47FC}">
      <dgm:prSet/>
      <dgm:spPr/>
      <dgm:t>
        <a:bodyPr/>
        <a:lstStyle/>
        <a:p>
          <a:endParaRPr lang="zh-CN" altLang="en-US"/>
        </a:p>
      </dgm:t>
    </dgm:pt>
    <dgm:pt modelId="{E366C4E4-2479-43C9-8B5C-3070BA818555}" type="sibTrans" cxnId="{40D604C2-D1E2-4383-81B2-B8114D0F47FC}">
      <dgm:prSet/>
      <dgm:spPr/>
      <dgm:t>
        <a:bodyPr/>
        <a:lstStyle/>
        <a:p>
          <a:endParaRPr lang="zh-CN" altLang="en-US"/>
        </a:p>
      </dgm:t>
    </dgm:pt>
    <dgm:pt modelId="{D7FFAB5B-C520-44EA-9CCA-B8F5D51B07C8}">
      <dgm:prSet phldrT="[文本]"/>
      <dgm:spPr/>
      <dgm:t>
        <a:bodyPr/>
        <a:lstStyle/>
        <a:p>
          <a:r>
            <a:rPr lang="zh-CN" dirty="0" smtClean="0"/>
            <a:t>社交图谱是一种表明</a:t>
          </a:r>
          <a:r>
            <a:rPr lang="en-US" dirty="0" smtClean="0"/>
            <a:t>“</a:t>
          </a:r>
          <a:r>
            <a:rPr lang="zh-CN" dirty="0" smtClean="0"/>
            <a:t>我认识你</a:t>
          </a:r>
          <a:r>
            <a:rPr lang="en-US" dirty="0" smtClean="0"/>
            <a:t>”</a:t>
          </a:r>
          <a:r>
            <a:rPr lang="zh-CN" dirty="0" smtClean="0"/>
            <a:t>的网络图谱。是人们线下关系在线上的简单映射。</a:t>
          </a:r>
          <a:endParaRPr lang="zh-CN" altLang="en-US" dirty="0"/>
        </a:p>
      </dgm:t>
    </dgm:pt>
    <dgm:pt modelId="{1694B5FA-1F5B-497C-88E9-90150B956F06}" type="parTrans" cxnId="{968910B2-7B55-4D06-8249-FE8B82869879}">
      <dgm:prSet/>
      <dgm:spPr/>
      <dgm:t>
        <a:bodyPr/>
        <a:lstStyle/>
        <a:p>
          <a:endParaRPr lang="zh-CN" altLang="en-US"/>
        </a:p>
      </dgm:t>
    </dgm:pt>
    <dgm:pt modelId="{AA67385A-FFB5-4304-9A6A-2365C431FEF4}" type="sibTrans" cxnId="{968910B2-7B55-4D06-8249-FE8B82869879}">
      <dgm:prSet/>
      <dgm:spPr/>
      <dgm:t>
        <a:bodyPr/>
        <a:lstStyle/>
        <a:p>
          <a:endParaRPr lang="zh-CN" altLang="en-US"/>
        </a:p>
      </dgm:t>
    </dgm:pt>
    <dgm:pt modelId="{BB791369-696A-4ADE-BC81-73291B77C76A}" type="pres">
      <dgm:prSet presAssocID="{74136AD2-6328-442C-BE69-6B5A5B587485}" presName="linear" presStyleCnt="0">
        <dgm:presLayoutVars>
          <dgm:animLvl val="lvl"/>
          <dgm:resizeHandles val="exact"/>
        </dgm:presLayoutVars>
      </dgm:prSet>
      <dgm:spPr/>
      <dgm:t>
        <a:bodyPr/>
        <a:lstStyle/>
        <a:p>
          <a:endParaRPr lang="zh-CN" altLang="en-US"/>
        </a:p>
      </dgm:t>
    </dgm:pt>
    <dgm:pt modelId="{B2BE02C8-E886-4619-80B1-014FEDA9CAC0}" type="pres">
      <dgm:prSet presAssocID="{E9AFB7CD-B515-4E24-89DE-F90D4FC50D49}" presName="parentText" presStyleLbl="node1" presStyleIdx="0" presStyleCnt="2">
        <dgm:presLayoutVars>
          <dgm:chMax val="0"/>
          <dgm:bulletEnabled val="1"/>
        </dgm:presLayoutVars>
      </dgm:prSet>
      <dgm:spPr/>
      <dgm:t>
        <a:bodyPr/>
        <a:lstStyle/>
        <a:p>
          <a:endParaRPr lang="zh-CN" altLang="en-US"/>
        </a:p>
      </dgm:t>
    </dgm:pt>
    <dgm:pt modelId="{D6F8A7C2-DE35-45FA-968C-12BF4D01AC07}" type="pres">
      <dgm:prSet presAssocID="{E9AFB7CD-B515-4E24-89DE-F90D4FC50D49}" presName="childText" presStyleLbl="revTx" presStyleIdx="0" presStyleCnt="2">
        <dgm:presLayoutVars>
          <dgm:bulletEnabled val="1"/>
        </dgm:presLayoutVars>
      </dgm:prSet>
      <dgm:spPr/>
      <dgm:t>
        <a:bodyPr/>
        <a:lstStyle/>
        <a:p>
          <a:endParaRPr lang="zh-CN" altLang="en-US"/>
        </a:p>
      </dgm:t>
    </dgm:pt>
    <dgm:pt modelId="{32DBE86C-9DBD-4F66-9DB8-DC4E3D11B2C4}" type="pres">
      <dgm:prSet presAssocID="{C6E69FE3-9FA2-478D-BC21-CC5F4CDEE21A}" presName="parentText" presStyleLbl="node1" presStyleIdx="1" presStyleCnt="2">
        <dgm:presLayoutVars>
          <dgm:chMax val="0"/>
          <dgm:bulletEnabled val="1"/>
        </dgm:presLayoutVars>
      </dgm:prSet>
      <dgm:spPr/>
      <dgm:t>
        <a:bodyPr/>
        <a:lstStyle/>
        <a:p>
          <a:endParaRPr lang="zh-CN" altLang="en-US"/>
        </a:p>
      </dgm:t>
    </dgm:pt>
    <dgm:pt modelId="{C7A17B8E-FF33-4786-BD68-6BB4D93C2FE2}" type="pres">
      <dgm:prSet presAssocID="{C6E69FE3-9FA2-478D-BC21-CC5F4CDEE21A}" presName="childText" presStyleLbl="revTx" presStyleIdx="1" presStyleCnt="2">
        <dgm:presLayoutVars>
          <dgm:bulletEnabled val="1"/>
        </dgm:presLayoutVars>
      </dgm:prSet>
      <dgm:spPr/>
      <dgm:t>
        <a:bodyPr/>
        <a:lstStyle/>
        <a:p>
          <a:endParaRPr lang="zh-CN" altLang="en-US"/>
        </a:p>
      </dgm:t>
    </dgm:pt>
  </dgm:ptLst>
  <dgm:cxnLst>
    <dgm:cxn modelId="{45364F9F-8E15-42CA-A4D4-26D959790574}" srcId="{74136AD2-6328-442C-BE69-6B5A5B587485}" destId="{E9AFB7CD-B515-4E24-89DE-F90D4FC50D49}" srcOrd="0" destOrd="0" parTransId="{B82AD7E6-2383-426A-9534-A171444F60CC}" sibTransId="{CBA65AC2-1C4D-4D88-981A-77B67870C179}"/>
    <dgm:cxn modelId="{D1341FD9-C1EC-4523-84E5-AC6D84BD8914}" type="presOf" srcId="{68CAFA28-174C-4CE4-A6C5-478E06F38C47}" destId="{D6F8A7C2-DE35-45FA-968C-12BF4D01AC07}" srcOrd="0" destOrd="0" presId="urn:microsoft.com/office/officeart/2005/8/layout/vList2"/>
    <dgm:cxn modelId="{1F4F0EEA-379D-4D60-8258-865E616E577D}" type="presOf" srcId="{D7FFAB5B-C520-44EA-9CCA-B8F5D51B07C8}" destId="{C7A17B8E-FF33-4786-BD68-6BB4D93C2FE2}" srcOrd="0" destOrd="0" presId="urn:microsoft.com/office/officeart/2005/8/layout/vList2"/>
    <dgm:cxn modelId="{A0CE2EEC-AA93-422A-8C69-6F70670A1438}" type="presOf" srcId="{74136AD2-6328-442C-BE69-6B5A5B587485}" destId="{BB791369-696A-4ADE-BC81-73291B77C76A}" srcOrd="0" destOrd="0" presId="urn:microsoft.com/office/officeart/2005/8/layout/vList2"/>
    <dgm:cxn modelId="{9A69459D-2A5B-4727-A4EE-FA5FC12B6F36}" type="presOf" srcId="{E9AFB7CD-B515-4E24-89DE-F90D4FC50D49}" destId="{B2BE02C8-E886-4619-80B1-014FEDA9CAC0}" srcOrd="0" destOrd="0" presId="urn:microsoft.com/office/officeart/2005/8/layout/vList2"/>
    <dgm:cxn modelId="{40D604C2-D1E2-4383-81B2-B8114D0F47FC}" srcId="{74136AD2-6328-442C-BE69-6B5A5B587485}" destId="{C6E69FE3-9FA2-478D-BC21-CC5F4CDEE21A}" srcOrd="1" destOrd="0" parTransId="{FCB842B0-F8F6-47AC-B2B6-F33905BAE3FA}" sibTransId="{E366C4E4-2479-43C9-8B5C-3070BA818555}"/>
    <dgm:cxn modelId="{60014D01-77A7-4286-B2E8-33B0EA80CCB7}" srcId="{E9AFB7CD-B515-4E24-89DE-F90D4FC50D49}" destId="{68CAFA28-174C-4CE4-A6C5-478E06F38C47}" srcOrd="0" destOrd="0" parTransId="{DA614A43-679E-4516-836C-5051BD778283}" sibTransId="{9FD1D2D7-98F7-40EA-9511-CBFFDCEFAFE2}"/>
    <dgm:cxn modelId="{4B20AF15-96B5-49DA-AE90-AFE88044FB28}" type="presOf" srcId="{C6E69FE3-9FA2-478D-BC21-CC5F4CDEE21A}" destId="{32DBE86C-9DBD-4F66-9DB8-DC4E3D11B2C4}" srcOrd="0" destOrd="0" presId="urn:microsoft.com/office/officeart/2005/8/layout/vList2"/>
    <dgm:cxn modelId="{968910B2-7B55-4D06-8249-FE8B82869879}" srcId="{C6E69FE3-9FA2-478D-BC21-CC5F4CDEE21A}" destId="{D7FFAB5B-C520-44EA-9CCA-B8F5D51B07C8}" srcOrd="0" destOrd="0" parTransId="{1694B5FA-1F5B-497C-88E9-90150B956F06}" sibTransId="{AA67385A-FFB5-4304-9A6A-2365C431FEF4}"/>
    <dgm:cxn modelId="{91EA43D1-FBB5-4252-BEE3-F3172BCB504C}" type="presParOf" srcId="{BB791369-696A-4ADE-BC81-73291B77C76A}" destId="{B2BE02C8-E886-4619-80B1-014FEDA9CAC0}" srcOrd="0" destOrd="0" presId="urn:microsoft.com/office/officeart/2005/8/layout/vList2"/>
    <dgm:cxn modelId="{80E29EAD-09AE-42EC-906D-18477F06C4AF}" type="presParOf" srcId="{BB791369-696A-4ADE-BC81-73291B77C76A}" destId="{D6F8A7C2-DE35-45FA-968C-12BF4D01AC07}" srcOrd="1" destOrd="0" presId="urn:microsoft.com/office/officeart/2005/8/layout/vList2"/>
    <dgm:cxn modelId="{89043E04-409C-4BBE-B849-644C545A3551}" type="presParOf" srcId="{BB791369-696A-4ADE-BC81-73291B77C76A}" destId="{32DBE86C-9DBD-4F66-9DB8-DC4E3D11B2C4}" srcOrd="2" destOrd="0" presId="urn:microsoft.com/office/officeart/2005/8/layout/vList2"/>
    <dgm:cxn modelId="{5B3D9871-C506-46B0-B16E-F2E2E8164C27}" type="presParOf" srcId="{BB791369-696A-4ADE-BC81-73291B77C76A}" destId="{C7A17B8E-FF33-4786-BD68-6BB4D93C2FE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4BC45-21C3-4D96-AD58-DAEB3F597675}">
      <dsp:nvSpPr>
        <dsp:cNvPr id="0" name=""/>
        <dsp:cNvSpPr/>
      </dsp:nvSpPr>
      <dsp:spPr>
        <a:xfrm rot="2575165">
          <a:off x="1282605" y="0"/>
          <a:ext cx="4464496" cy="4464496"/>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BC111C-0B07-415D-BB8A-E00C91330A4F}">
      <dsp:nvSpPr>
        <dsp:cNvPr id="0" name=""/>
        <dsp:cNvSpPr/>
      </dsp:nvSpPr>
      <dsp:spPr>
        <a:xfrm>
          <a:off x="4613372" y="432049"/>
          <a:ext cx="6187827" cy="79349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b="1" kern="1200" dirty="0" smtClean="0"/>
            <a:t>一、社交图谱</a:t>
          </a:r>
          <a:endParaRPr lang="zh-CN" altLang="en-US" sz="2100" kern="1200" dirty="0"/>
        </a:p>
      </dsp:txBody>
      <dsp:txXfrm>
        <a:off x="4652107" y="470784"/>
        <a:ext cx="6110357" cy="716024"/>
      </dsp:txXfrm>
    </dsp:sp>
    <dsp:sp modelId="{1A7D7719-13EC-41FA-877D-879B5F99968F}">
      <dsp:nvSpPr>
        <dsp:cNvPr id="0" name=""/>
        <dsp:cNvSpPr/>
      </dsp:nvSpPr>
      <dsp:spPr>
        <a:xfrm>
          <a:off x="4578810" y="1296144"/>
          <a:ext cx="6222389" cy="79349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b="1" kern="1200" dirty="0" smtClean="0"/>
            <a:t>二、兴趣图谱</a:t>
          </a:r>
          <a:endParaRPr lang="zh-CN" altLang="en-US" sz="2100" kern="1200" dirty="0"/>
        </a:p>
      </dsp:txBody>
      <dsp:txXfrm>
        <a:off x="4617545" y="1334879"/>
        <a:ext cx="6144919" cy="716024"/>
      </dsp:txXfrm>
    </dsp:sp>
    <dsp:sp modelId="{56909226-647F-49A6-B08C-62E611C0BAAE}">
      <dsp:nvSpPr>
        <dsp:cNvPr id="0" name=""/>
        <dsp:cNvSpPr/>
      </dsp:nvSpPr>
      <dsp:spPr>
        <a:xfrm>
          <a:off x="4647934" y="2232248"/>
          <a:ext cx="6153265" cy="79349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kern="1200" dirty="0" smtClean="0"/>
            <a:t>三、社交图谱</a:t>
          </a:r>
          <a:r>
            <a:rPr lang="en-US" altLang="zh-CN" sz="2000" b="1" kern="1200" dirty="0" smtClean="0"/>
            <a:t>-</a:t>
          </a:r>
          <a:r>
            <a:rPr lang="zh-CN" altLang="en-US" sz="2000" b="1" kern="1200" dirty="0" smtClean="0"/>
            <a:t>兴趣图谱</a:t>
          </a:r>
          <a:endParaRPr lang="zh-CN" altLang="en-US" sz="2000" kern="1200" dirty="0"/>
        </a:p>
      </dsp:txBody>
      <dsp:txXfrm>
        <a:off x="4686669" y="2270983"/>
        <a:ext cx="6075795" cy="716024"/>
      </dsp:txXfrm>
    </dsp:sp>
    <dsp:sp modelId="{14ADD389-D818-4DE3-883C-7783A14C8725}">
      <dsp:nvSpPr>
        <dsp:cNvPr id="0" name=""/>
        <dsp:cNvSpPr/>
      </dsp:nvSpPr>
      <dsp:spPr>
        <a:xfrm>
          <a:off x="4613401" y="3140723"/>
          <a:ext cx="6187798" cy="79349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b="1" kern="1200" dirty="0" smtClean="0"/>
            <a:t>四、基于全网数据的兴趣图 谱构建与个性化推荐</a:t>
          </a:r>
          <a:endParaRPr lang="zh-CN" altLang="en-US" sz="1900" kern="1200" dirty="0"/>
        </a:p>
      </dsp:txBody>
      <dsp:txXfrm>
        <a:off x="4652136" y="3179458"/>
        <a:ext cx="6110328" cy="7160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C1236E-001E-415E-A9EB-A3C8F8492B8F}" type="datetimeFigureOut">
              <a:rPr lang="zh-CN" altLang="en-US" smtClean="0"/>
              <a:t>2013/3/26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DAAA14-6E35-4DD2-9547-33B4DDC4D1F8}" type="slidenum">
              <a:rPr lang="zh-CN" altLang="en-US" smtClean="0"/>
              <a:t>‹#›</a:t>
            </a:fld>
            <a:endParaRPr lang="zh-CN" altLang="en-US"/>
          </a:p>
        </p:txBody>
      </p:sp>
    </p:spTree>
    <p:extLst>
      <p:ext uri="{BB962C8B-B14F-4D97-AF65-F5344CB8AC3E}">
        <p14:creationId xmlns:p14="http://schemas.microsoft.com/office/powerpoint/2010/main" val="1423405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最初：</a:t>
            </a:r>
            <a:r>
              <a:rPr lang="en-US" altLang="zh-CN" dirty="0" smtClean="0"/>
              <a:t>Web</a:t>
            </a:r>
            <a:r>
              <a:rPr lang="zh-CN" altLang="en-US" dirty="0" smtClean="0"/>
              <a:t>只是静态文件的连接</a:t>
            </a:r>
          </a:p>
          <a:p>
            <a:r>
              <a:rPr lang="zh-CN" altLang="en-US" dirty="0" smtClean="0"/>
              <a:t>后来：</a:t>
            </a:r>
            <a:r>
              <a:rPr lang="en-US" altLang="zh-CN" dirty="0" smtClean="0"/>
              <a:t>Web</a:t>
            </a:r>
            <a:r>
              <a:rPr lang="zh-CN" altLang="en-US" dirty="0" smtClean="0"/>
              <a:t>融入了社会媒体</a:t>
            </a:r>
          </a:p>
          <a:p>
            <a:r>
              <a:rPr lang="zh-CN" altLang="en-US" dirty="0" smtClean="0"/>
              <a:t>现在：我们所在是的由人与人所构建的网络，人们的基本信息和各种内容可以跟随</a:t>
            </a:r>
            <a:r>
              <a:rPr lang="en-US" altLang="zh-CN" dirty="0" smtClean="0"/>
              <a:t>Web</a:t>
            </a:r>
            <a:r>
              <a:rPr lang="zh-CN" altLang="en-US" dirty="0" smtClean="0"/>
              <a:t>只是静态文件的连接</a:t>
            </a:r>
          </a:p>
          <a:p>
            <a:endParaRPr lang="zh-CN" altLang="en-US" dirty="0"/>
          </a:p>
        </p:txBody>
      </p:sp>
      <p:sp>
        <p:nvSpPr>
          <p:cNvPr id="4" name="灯片编号占位符 3"/>
          <p:cNvSpPr>
            <a:spLocks noGrp="1"/>
          </p:cNvSpPr>
          <p:nvPr>
            <p:ph type="sldNum" sz="quarter" idx="10"/>
          </p:nvPr>
        </p:nvSpPr>
        <p:spPr/>
        <p:txBody>
          <a:bodyPr/>
          <a:lstStyle/>
          <a:p>
            <a:fld id="{B5DAAA14-6E35-4DD2-9547-33B4DDC4D1F8}" type="slidenum">
              <a:rPr lang="zh-CN" altLang="en-US" smtClean="0"/>
              <a:t>2</a:t>
            </a:fld>
            <a:endParaRPr lang="zh-CN" altLang="en-US"/>
          </a:p>
        </p:txBody>
      </p:sp>
    </p:spTree>
    <p:extLst>
      <p:ext uri="{BB962C8B-B14F-4D97-AF65-F5344CB8AC3E}">
        <p14:creationId xmlns:p14="http://schemas.microsoft.com/office/powerpoint/2010/main" val="2213015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DAAA14-6E35-4DD2-9547-33B4DDC4D1F8}" type="slidenum">
              <a:rPr lang="zh-CN" altLang="en-US" smtClean="0"/>
              <a:t>8</a:t>
            </a:fld>
            <a:endParaRPr lang="zh-CN" altLang="en-US"/>
          </a:p>
        </p:txBody>
      </p:sp>
    </p:spTree>
    <p:extLst>
      <p:ext uri="{BB962C8B-B14F-4D97-AF65-F5344CB8AC3E}">
        <p14:creationId xmlns:p14="http://schemas.microsoft.com/office/powerpoint/2010/main" val="3147764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强关系是那些你非常关注且给予信任的人们。。。</a:t>
            </a:r>
            <a:endParaRPr lang="en-US" altLang="zh-CN" dirty="0" smtClean="0"/>
          </a:p>
          <a:p>
            <a:r>
              <a:rPr lang="zh-CN" altLang="en-US" dirty="0" smtClean="0"/>
              <a:t>弱关系是那些你认识，但并不强烈关注的人</a:t>
            </a:r>
            <a:endParaRPr lang="en-US" altLang="zh-CN" dirty="0" smtClean="0"/>
          </a:p>
          <a:p>
            <a:r>
              <a:rPr lang="zh-CN" altLang="en-US" dirty="0" smtClean="0"/>
              <a:t>临时关系是那些你并不认识，但目前正在联系着的人，例如评论微博的人，回答你问题的人等</a:t>
            </a:r>
            <a:endParaRPr lang="zh-CN" altLang="en-US" dirty="0"/>
          </a:p>
        </p:txBody>
      </p:sp>
      <p:sp>
        <p:nvSpPr>
          <p:cNvPr id="4" name="灯片编号占位符 3"/>
          <p:cNvSpPr>
            <a:spLocks noGrp="1"/>
          </p:cNvSpPr>
          <p:nvPr>
            <p:ph type="sldNum" sz="quarter" idx="10"/>
          </p:nvPr>
        </p:nvSpPr>
        <p:spPr/>
        <p:txBody>
          <a:bodyPr/>
          <a:lstStyle/>
          <a:p>
            <a:fld id="{B5DAAA14-6E35-4DD2-9547-33B4DDC4D1F8}" type="slidenum">
              <a:rPr lang="zh-CN" altLang="en-US" smtClean="0"/>
              <a:t>9</a:t>
            </a:fld>
            <a:endParaRPr lang="zh-CN" altLang="en-US"/>
          </a:p>
        </p:txBody>
      </p:sp>
    </p:spTree>
    <p:extLst>
      <p:ext uri="{BB962C8B-B14F-4D97-AF65-F5344CB8AC3E}">
        <p14:creationId xmlns:p14="http://schemas.microsoft.com/office/powerpoint/2010/main" val="4122978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我们的共同关系或者兴趣；</a:t>
            </a:r>
          </a:p>
          <a:p>
            <a:r>
              <a:rPr lang="zh-CN" altLang="zh-CN" sz="1200" kern="1200" dirty="0" smtClean="0">
                <a:solidFill>
                  <a:schemeClr val="tx1"/>
                </a:solidFill>
                <a:effectLst/>
                <a:latin typeface="+mn-lt"/>
                <a:ea typeface="+mn-ea"/>
                <a:cs typeface="+mn-cs"/>
              </a:rPr>
              <a:t>我和他之间的联系，相当于关系维系；</a:t>
            </a:r>
          </a:p>
          <a:p>
            <a:r>
              <a:rPr lang="zh-CN" altLang="zh-CN" sz="1200" kern="1200" dirty="0" smtClean="0">
                <a:solidFill>
                  <a:schemeClr val="tx1"/>
                </a:solidFill>
                <a:effectLst/>
                <a:latin typeface="+mn-lt"/>
                <a:ea typeface="+mn-ea"/>
                <a:cs typeface="+mn-cs"/>
              </a:rPr>
              <a:t>发掘新的关系或者兴趣，拓展关系链</a:t>
            </a:r>
            <a:r>
              <a:rPr lang="en-US" altLang="zh-CN"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5DAAA14-6E35-4DD2-9547-33B4DDC4D1F8}" type="slidenum">
              <a:rPr lang="zh-CN" altLang="en-US" smtClean="0"/>
              <a:t>12</a:t>
            </a:fld>
            <a:endParaRPr lang="zh-CN" altLang="en-US"/>
          </a:p>
        </p:txBody>
      </p:sp>
    </p:spTree>
    <p:extLst>
      <p:ext uri="{BB962C8B-B14F-4D97-AF65-F5344CB8AC3E}">
        <p14:creationId xmlns:p14="http://schemas.microsoft.com/office/powerpoint/2010/main" val="787547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社交图谱是一种表明“我认识你”的网络图谱。它反映了用户通过各种途径认识的人：家庭成员、工作同事、开会结识的朋友、高中同学、乐部成员、朋友的朋友等等。社交图谱主要由一些主流的社交网络产生，例如</a:t>
            </a:r>
            <a:r>
              <a:rPr lang="en-US" altLang="zh-CN" sz="1200" kern="1200" dirty="0" smtClean="0">
                <a:solidFill>
                  <a:schemeClr val="tx1"/>
                </a:solidFill>
                <a:effectLst/>
                <a:latin typeface="+mn-lt"/>
                <a:ea typeface="+mn-ea"/>
                <a:cs typeface="+mn-cs"/>
              </a:rPr>
              <a:t>Facebook</a:t>
            </a:r>
            <a:r>
              <a:rPr lang="zh-CN" altLang="zh-CN" sz="1200" kern="1200" dirty="0" smtClean="0">
                <a:solidFill>
                  <a:schemeClr val="tx1"/>
                </a:solidFill>
                <a:effectLst/>
                <a:latin typeface="+mn-lt"/>
                <a:ea typeface="+mn-ea"/>
                <a:cs typeface="+mn-cs"/>
              </a:rPr>
              <a:t>或者</a:t>
            </a:r>
            <a:r>
              <a:rPr lang="en-US" altLang="zh-CN" sz="1200" kern="1200" dirty="0" smtClean="0">
                <a:solidFill>
                  <a:schemeClr val="tx1"/>
                </a:solidFill>
                <a:effectLst/>
                <a:latin typeface="+mn-lt"/>
                <a:ea typeface="+mn-ea"/>
                <a:cs typeface="+mn-cs"/>
              </a:rPr>
              <a:t>LinkedIn</a:t>
            </a:r>
            <a:r>
              <a:rPr lang="zh-CN" altLang="zh-CN" sz="1200" kern="1200" dirty="0" smtClean="0">
                <a:solidFill>
                  <a:schemeClr val="tx1"/>
                </a:solidFill>
                <a:effectLst/>
                <a:latin typeface="+mn-lt"/>
                <a:ea typeface="+mn-ea"/>
                <a:cs typeface="+mn-cs"/>
              </a:rPr>
              <a:t>。用户们互相向自己认识的人们发送邀请来构建和维持他们的社会关系。</a:t>
            </a:r>
          </a:p>
          <a:p>
            <a:r>
              <a:rPr lang="en-US" altLang="zh-CN" sz="1200" kern="1200" smtClean="0">
                <a:solidFill>
                  <a:schemeClr val="tx1"/>
                </a:solidFill>
                <a:effectLst/>
                <a:latin typeface="+mn-lt"/>
                <a:ea typeface="+mn-ea"/>
                <a:cs typeface="+mn-cs"/>
              </a:rPr>
              <a:t>    </a:t>
            </a:r>
            <a:r>
              <a:rPr lang="zh-CN" altLang="zh-CN" sz="1200" kern="1200" smtClean="0">
                <a:solidFill>
                  <a:schemeClr val="tx1"/>
                </a:solidFill>
                <a:effectLst/>
                <a:latin typeface="+mn-lt"/>
                <a:ea typeface="+mn-ea"/>
                <a:cs typeface="+mn-cs"/>
              </a:rPr>
              <a:t>兴趣</a:t>
            </a:r>
            <a:r>
              <a:rPr lang="zh-CN" altLang="zh-CN" sz="1200" kern="1200" dirty="0" smtClean="0">
                <a:solidFill>
                  <a:schemeClr val="tx1"/>
                </a:solidFill>
                <a:effectLst/>
                <a:latin typeface="+mn-lt"/>
                <a:ea typeface="+mn-ea"/>
                <a:cs typeface="+mn-cs"/>
              </a:rPr>
              <a:t>图谱则是一种表明“我喜欢这个”的网络图谱。就像</a:t>
            </a:r>
            <a:r>
              <a:rPr lang="en-US" altLang="zh-CN" sz="1200" kern="1200" dirty="0" smtClean="0">
                <a:solidFill>
                  <a:schemeClr val="tx1"/>
                </a:solidFill>
                <a:effectLst/>
                <a:latin typeface="+mn-lt"/>
                <a:ea typeface="+mn-ea"/>
                <a:cs typeface="+mn-cs"/>
              </a:rPr>
              <a:t>Twitter</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CEO</a:t>
            </a:r>
            <a:r>
              <a:rPr lang="zh-CN" altLang="zh-CN" sz="1200" kern="1200" dirty="0" smtClean="0">
                <a:solidFill>
                  <a:schemeClr val="tx1"/>
                </a:solidFill>
                <a:effectLst/>
                <a:latin typeface="+mn-lt"/>
                <a:ea typeface="+mn-ea"/>
                <a:cs typeface="+mn-cs"/>
              </a:rPr>
              <a:t>曾经评论的，如果你看到我在</a:t>
            </a:r>
            <a:r>
              <a:rPr lang="en-US" altLang="zh-CN" sz="1200" kern="1200" dirty="0" smtClean="0">
                <a:solidFill>
                  <a:schemeClr val="tx1"/>
                </a:solidFill>
                <a:effectLst/>
                <a:latin typeface="+mn-lt"/>
                <a:ea typeface="+mn-ea"/>
                <a:cs typeface="+mn-cs"/>
              </a:rPr>
              <a:t>Twitter</a:t>
            </a:r>
            <a:r>
              <a:rPr lang="zh-CN" altLang="zh-CN" sz="1200" kern="1200" dirty="0" smtClean="0">
                <a:solidFill>
                  <a:schemeClr val="tx1"/>
                </a:solidFill>
                <a:effectLst/>
                <a:latin typeface="+mn-lt"/>
                <a:ea typeface="+mn-ea"/>
                <a:cs typeface="+mn-cs"/>
              </a:rPr>
              <a:t>上关注旧金山巨人队，这并不能说明我认识其队员，而只是告诉你我对棒球很感兴趣。兴趣图谱是靠用户所关注的订阅（例如在</a:t>
            </a:r>
            <a:r>
              <a:rPr lang="en-US" altLang="zh-CN" sz="1200" kern="1200" dirty="0" smtClean="0">
                <a:solidFill>
                  <a:schemeClr val="tx1"/>
                </a:solidFill>
                <a:effectLst/>
                <a:latin typeface="+mn-lt"/>
                <a:ea typeface="+mn-ea"/>
                <a:cs typeface="+mn-cs"/>
              </a:rPr>
              <a:t>Twitter</a:t>
            </a:r>
            <a:r>
              <a:rPr lang="zh-CN" altLang="zh-CN" sz="1200" kern="1200" dirty="0" smtClean="0">
                <a:solidFill>
                  <a:schemeClr val="tx1"/>
                </a:solidFill>
                <a:effectLst/>
                <a:latin typeface="+mn-lt"/>
                <a:ea typeface="+mn-ea"/>
                <a:cs typeface="+mn-cs"/>
              </a:rPr>
              <a:t>上），他们买的产品（例如在</a:t>
            </a:r>
            <a:r>
              <a:rPr lang="en-US" altLang="zh-CN" sz="1200" kern="1200" dirty="0" smtClean="0">
                <a:solidFill>
                  <a:schemeClr val="tx1"/>
                </a:solidFill>
                <a:effectLst/>
                <a:latin typeface="+mn-lt"/>
                <a:ea typeface="+mn-ea"/>
                <a:cs typeface="+mn-cs"/>
              </a:rPr>
              <a:t>Amazon</a:t>
            </a:r>
            <a:r>
              <a:rPr lang="zh-CN" altLang="zh-CN" sz="1200" kern="1200" dirty="0" smtClean="0">
                <a:solidFill>
                  <a:schemeClr val="tx1"/>
                </a:solidFill>
                <a:effectLst/>
                <a:latin typeface="+mn-lt"/>
                <a:ea typeface="+mn-ea"/>
                <a:cs typeface="+mn-cs"/>
              </a:rPr>
              <a:t>上），他们的评级（例如在视频网站</a:t>
            </a:r>
            <a:r>
              <a:rPr lang="en-US" altLang="zh-CN" sz="1200" kern="1200" dirty="0" smtClean="0">
                <a:solidFill>
                  <a:schemeClr val="tx1"/>
                </a:solidFill>
                <a:effectLst/>
                <a:latin typeface="+mn-lt"/>
                <a:ea typeface="+mn-ea"/>
                <a:cs typeface="+mn-cs"/>
              </a:rPr>
              <a:t>Netflix</a:t>
            </a:r>
            <a:r>
              <a:rPr lang="zh-CN" altLang="zh-CN" sz="1200" kern="1200" dirty="0" smtClean="0">
                <a:solidFill>
                  <a:schemeClr val="tx1"/>
                </a:solidFill>
                <a:effectLst/>
                <a:latin typeface="+mn-lt"/>
                <a:ea typeface="+mn-ea"/>
                <a:cs typeface="+mn-cs"/>
              </a:rPr>
              <a:t>上），他们运行的搜索（例如在</a:t>
            </a:r>
            <a:r>
              <a:rPr lang="en-US" altLang="zh-CN" sz="1200" kern="1200" dirty="0" smtClean="0">
                <a:solidFill>
                  <a:schemeClr val="tx1"/>
                </a:solidFill>
                <a:effectLst/>
                <a:latin typeface="+mn-lt"/>
                <a:ea typeface="+mn-ea"/>
                <a:cs typeface="+mn-cs"/>
              </a:rPr>
              <a:t>Google</a:t>
            </a:r>
            <a:r>
              <a:rPr lang="zh-CN" altLang="zh-CN" sz="1200" kern="1200" dirty="0" smtClean="0">
                <a:solidFill>
                  <a:schemeClr val="tx1"/>
                </a:solidFill>
                <a:effectLst/>
                <a:latin typeface="+mn-lt"/>
                <a:ea typeface="+mn-ea"/>
                <a:cs typeface="+mn-cs"/>
              </a:rPr>
              <a:t>上），或者他们对某些口味的评论（例如在</a:t>
            </a:r>
            <a:r>
              <a:rPr lang="en-US" altLang="zh-CN" sz="1200" kern="1200" dirty="0" smtClean="0">
                <a:solidFill>
                  <a:schemeClr val="tx1"/>
                </a:solidFill>
                <a:effectLst/>
                <a:latin typeface="+mn-lt"/>
                <a:ea typeface="+mn-ea"/>
                <a:cs typeface="+mn-cs"/>
              </a:rPr>
              <a:t>Hunch</a:t>
            </a:r>
            <a:r>
              <a:rPr lang="zh-CN" altLang="zh-CN" sz="1200" kern="1200" dirty="0" smtClean="0">
                <a:solidFill>
                  <a:schemeClr val="tx1"/>
                </a:solidFill>
                <a:effectLst/>
                <a:latin typeface="+mn-lt"/>
                <a:ea typeface="+mn-ea"/>
                <a:cs typeface="+mn-cs"/>
              </a:rPr>
              <a:t>上）产生的。</a:t>
            </a:r>
          </a:p>
          <a:p>
            <a:endParaRPr lang="zh-CN" altLang="en-US" dirty="0"/>
          </a:p>
        </p:txBody>
      </p:sp>
      <p:sp>
        <p:nvSpPr>
          <p:cNvPr id="4" name="灯片编号占位符 3"/>
          <p:cNvSpPr>
            <a:spLocks noGrp="1"/>
          </p:cNvSpPr>
          <p:nvPr>
            <p:ph type="sldNum" sz="quarter" idx="10"/>
          </p:nvPr>
        </p:nvSpPr>
        <p:spPr/>
        <p:txBody>
          <a:bodyPr/>
          <a:lstStyle/>
          <a:p>
            <a:fld id="{B5DAAA14-6E35-4DD2-9547-33B4DDC4D1F8}" type="slidenum">
              <a:rPr lang="zh-CN" altLang="en-US" smtClean="0"/>
              <a:t>22</a:t>
            </a:fld>
            <a:endParaRPr lang="zh-CN" altLang="en-US"/>
          </a:p>
        </p:txBody>
      </p:sp>
    </p:spTree>
    <p:extLst>
      <p:ext uri="{BB962C8B-B14F-4D97-AF65-F5344CB8AC3E}">
        <p14:creationId xmlns:p14="http://schemas.microsoft.com/office/powerpoint/2010/main" val="1696521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SNS</a:t>
            </a:r>
            <a:r>
              <a:rPr lang="zh-CN" altLang="zh-CN" sz="1200" kern="1200" dirty="0" smtClean="0">
                <a:solidFill>
                  <a:schemeClr val="tx1"/>
                </a:solidFill>
                <a:effectLst/>
                <a:latin typeface="+mn-lt"/>
                <a:ea typeface="+mn-ea"/>
                <a:cs typeface="+mn-cs"/>
              </a:rPr>
              <a:t>中现有的三种社交关系：</a:t>
            </a: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、强关系： 我们深刻关注的人</a:t>
            </a: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、弱关系： 我们被松散连接的人，类似朋友的朋友</a:t>
            </a: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、临时关系：我们不认识但与之临时产生互动的人；临时关系是人们没有承认的关系，但是会临时性联系的，比如我们在淘宝上临时聊天的店家，豆瓣上评论的回复等。</a:t>
            </a:r>
            <a:endParaRPr lang="en-US" altLang="zh-CN" sz="1200" kern="1200" dirty="0" smtClean="0">
              <a:solidFill>
                <a:schemeClr val="tx1"/>
              </a:solidFill>
              <a:effectLst/>
              <a:latin typeface="+mn-lt"/>
              <a:ea typeface="+mn-ea"/>
              <a:cs typeface="+mn-cs"/>
            </a:endParaRPr>
          </a:p>
          <a:p>
            <a:r>
              <a:rPr lang="zh-CN" altLang="zh-CN" sz="1200" b="1" kern="1200" dirty="0" smtClean="0">
                <a:solidFill>
                  <a:schemeClr val="tx1"/>
                </a:solidFill>
                <a:effectLst/>
                <a:latin typeface="+mn-lt"/>
                <a:ea typeface="+mn-ea"/>
                <a:cs typeface="+mn-cs"/>
              </a:rPr>
              <a:t>两种图谱实际上是用户在互联网上另种不同角度的诉求。</a:t>
            </a:r>
            <a:r>
              <a:rPr lang="zh-CN" altLang="zh-CN" sz="1200" kern="1200" dirty="0" smtClean="0">
                <a:solidFill>
                  <a:schemeClr val="tx1"/>
                </a:solidFill>
                <a:effectLst/>
                <a:latin typeface="+mn-lt"/>
                <a:ea typeface="+mn-ea"/>
                <a:cs typeface="+mn-cs"/>
              </a:rPr>
              <a:t>关系图谱承载了用户与好友进行沟通互动的情感需求，而兴趣图谱则体现了用户追求品位、获得知识的自我实现需求。</a:t>
            </a:r>
          </a:p>
          <a:p>
            <a:endParaRPr lang="zh-CN" altLang="en-US" dirty="0"/>
          </a:p>
        </p:txBody>
      </p:sp>
      <p:sp>
        <p:nvSpPr>
          <p:cNvPr id="4" name="灯片编号占位符 3"/>
          <p:cNvSpPr>
            <a:spLocks noGrp="1"/>
          </p:cNvSpPr>
          <p:nvPr>
            <p:ph type="sldNum" sz="quarter" idx="10"/>
          </p:nvPr>
        </p:nvSpPr>
        <p:spPr/>
        <p:txBody>
          <a:bodyPr/>
          <a:lstStyle/>
          <a:p>
            <a:fld id="{B5DAAA14-6E35-4DD2-9547-33B4DDC4D1F8}" type="slidenum">
              <a:rPr lang="zh-CN" altLang="en-US" smtClean="0"/>
              <a:t>23</a:t>
            </a:fld>
            <a:endParaRPr lang="zh-CN" altLang="en-US"/>
          </a:p>
        </p:txBody>
      </p:sp>
    </p:spTree>
    <p:extLst>
      <p:ext uri="{BB962C8B-B14F-4D97-AF65-F5344CB8AC3E}">
        <p14:creationId xmlns:p14="http://schemas.microsoft.com/office/powerpoint/2010/main" val="274946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蘑菇街和美丽说都是基于兴趣的分享，基于兴趣的聚合形成不同的小组，组内的成员逐渐形成用户群，建立起社交关系。</a:t>
            </a:r>
            <a:endParaRPr lang="zh-CN" altLang="en-US" dirty="0"/>
          </a:p>
        </p:txBody>
      </p:sp>
      <p:sp>
        <p:nvSpPr>
          <p:cNvPr id="4" name="灯片编号占位符 3"/>
          <p:cNvSpPr>
            <a:spLocks noGrp="1"/>
          </p:cNvSpPr>
          <p:nvPr>
            <p:ph type="sldNum" sz="quarter" idx="10"/>
          </p:nvPr>
        </p:nvSpPr>
        <p:spPr/>
        <p:txBody>
          <a:bodyPr/>
          <a:lstStyle/>
          <a:p>
            <a:fld id="{B5DAAA14-6E35-4DD2-9547-33B4DDC4D1F8}" type="slidenum">
              <a:rPr lang="zh-CN" altLang="en-US" smtClean="0"/>
              <a:t>24</a:t>
            </a:fld>
            <a:endParaRPr lang="zh-CN" altLang="en-US"/>
          </a:p>
        </p:txBody>
      </p:sp>
    </p:spTree>
    <p:extLst>
      <p:ext uri="{BB962C8B-B14F-4D97-AF65-F5344CB8AC3E}">
        <p14:creationId xmlns:p14="http://schemas.microsoft.com/office/powerpoint/2010/main" val="174081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Date Placeholder 29"/>
          <p:cNvSpPr>
            <a:spLocks noGrp="1"/>
          </p:cNvSpPr>
          <p:nvPr>
            <p:ph type="dt" sz="half" idx="10"/>
          </p:nvPr>
        </p:nvSpPr>
        <p:spPr/>
        <p:txBody>
          <a:bodyPr/>
          <a:lstStyle/>
          <a:p>
            <a:fld id="{530820CF-B880-4189-942D-D702A7CBA730}" type="datetimeFigureOut">
              <a:rPr lang="zh-CN" altLang="en-US" smtClean="0"/>
              <a:t>2013/3/26</a:t>
            </a:fld>
            <a:endParaRPr lang="zh-CN" altLang="en-US"/>
          </a:p>
        </p:txBody>
      </p:sp>
      <p:sp>
        <p:nvSpPr>
          <p:cNvPr id="19" name="Footer Placeholder 18"/>
          <p:cNvSpPr>
            <a:spLocks noGrp="1"/>
          </p:cNvSpPr>
          <p:nvPr>
            <p:ph type="ftr" sz="quarter" idx="11"/>
          </p:nvPr>
        </p:nvSpPr>
        <p:spPr/>
        <p:txBody>
          <a:bodyPr/>
          <a:lstStyle/>
          <a:p>
            <a:endParaRPr lang="zh-CN" altLang="en-US"/>
          </a:p>
        </p:txBody>
      </p:sp>
      <p:sp>
        <p:nvSpPr>
          <p:cNvPr id="27" name="Slide Number Placeholder 2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2013/3/26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2013/3/26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Content Placeholder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2013/3/26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2013/3/26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t>2013/3/26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Date Placeholder 6"/>
          <p:cNvSpPr>
            <a:spLocks noGrp="1"/>
          </p:cNvSpPr>
          <p:nvPr>
            <p:ph type="dt" sz="half" idx="10"/>
          </p:nvPr>
        </p:nvSpPr>
        <p:spPr/>
        <p:txBody>
          <a:bodyPr/>
          <a:lstStyle/>
          <a:p>
            <a:fld id="{530820CF-B880-4189-942D-D702A7CBA730}" type="datetimeFigureOut">
              <a:rPr lang="zh-CN" altLang="en-US" smtClean="0"/>
              <a:t>2013/3/26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t>2013/3/26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t>2013/3/26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t>2013/3/26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2013/3/26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8077200" y="6356350"/>
            <a:ext cx="609600" cy="365125"/>
          </a:xfrm>
        </p:spPr>
        <p:txBody>
          <a:bodyPr/>
          <a:lstStyle/>
          <a:p>
            <a:fld id="{0C913308-F349-4B6D-A68A-DD1791B4A57B}" type="slidenum">
              <a:rPr lang="zh-CN" altLang="en-US" smtClean="0"/>
              <a:t>‹#›</a:t>
            </a:fld>
            <a:endParaRPr lang="zh-CN" alt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30820CF-B880-4189-942D-D702A7CBA730}" type="datetimeFigureOut">
              <a:rPr lang="zh-CN" altLang="en-US" smtClean="0"/>
              <a:t>2013/3/26</a:t>
            </a:fld>
            <a:endParaRPr lang="zh-CN" alt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t>‹#›</a:t>
            </a:fld>
            <a:endParaRPr lang="zh-CN" alt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Layout" Target="../diagrams/layout2.xml"/><Relationship Id="rId7" Type="http://schemas.openxmlformats.org/officeDocument/2006/relationships/image" Target="../media/image3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33.png"/><Relationship Id="rId4" Type="http://schemas.openxmlformats.org/officeDocument/2006/relationships/diagramQuickStyle" Target="../diagrams/quickStyle2.xml"/><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hyperlink" Target="http://weibo.com/1644050922/eztstrLhcGR"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hyperlink" Target="http://weibo.com/1644050922/eztstrLhcGR"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6000" dirty="0"/>
              <a:t>社交图谱</a:t>
            </a:r>
            <a:r>
              <a:rPr lang="en-US" altLang="zh-CN" sz="6000" dirty="0"/>
              <a:t>-</a:t>
            </a:r>
            <a:r>
              <a:rPr lang="zh-CN" altLang="en-US" sz="6000" dirty="0"/>
              <a:t>兴趣图谱</a:t>
            </a:r>
          </a:p>
        </p:txBody>
      </p:sp>
      <p:sp>
        <p:nvSpPr>
          <p:cNvPr id="3" name="副标题 2"/>
          <p:cNvSpPr>
            <a:spLocks noGrp="1"/>
          </p:cNvSpPr>
          <p:nvPr>
            <p:ph type="subTitle" idx="1"/>
          </p:nvPr>
        </p:nvSpPr>
        <p:spPr>
          <a:xfrm>
            <a:off x="1443608" y="3429000"/>
            <a:ext cx="7016824" cy="792088"/>
          </a:xfrm>
        </p:spPr>
        <p:txBody>
          <a:bodyPr>
            <a:normAutofit/>
          </a:bodyPr>
          <a:lstStyle/>
          <a:p>
            <a:r>
              <a:rPr lang="zh-CN" altLang="en-US" sz="2400" dirty="0" smtClean="0"/>
              <a:t>                          暨 基于兴趣图谱的个性化推荐浅析</a:t>
            </a:r>
            <a:endParaRPr lang="zh-CN" altLang="en-US" sz="2400" dirty="0"/>
          </a:p>
        </p:txBody>
      </p:sp>
      <p:sp>
        <p:nvSpPr>
          <p:cNvPr id="4" name="TextBox 3"/>
          <p:cNvSpPr txBox="1"/>
          <p:nvPr/>
        </p:nvSpPr>
        <p:spPr>
          <a:xfrm>
            <a:off x="6892788" y="5301208"/>
            <a:ext cx="1656184" cy="646331"/>
          </a:xfrm>
          <a:prstGeom prst="rect">
            <a:avLst/>
          </a:prstGeom>
          <a:noFill/>
        </p:spPr>
        <p:txBody>
          <a:bodyPr wrap="square" rtlCol="0">
            <a:spAutoFit/>
          </a:bodyPr>
          <a:lstStyle/>
          <a:p>
            <a:r>
              <a:rPr lang="zh-CN" altLang="en-US" dirty="0" smtClean="0"/>
              <a:t>游怀杰</a:t>
            </a:r>
            <a:endParaRPr lang="en-US" altLang="zh-CN" dirty="0" smtClean="0"/>
          </a:p>
          <a:p>
            <a:r>
              <a:rPr lang="en-US" altLang="zh-CN" dirty="0" smtClean="0"/>
              <a:t>2013.03.26</a:t>
            </a:r>
            <a:endParaRPr lang="zh-CN" altLang="en-US" dirty="0"/>
          </a:p>
        </p:txBody>
      </p:sp>
    </p:spTree>
    <p:extLst>
      <p:ext uri="{BB962C8B-B14F-4D97-AF65-F5344CB8AC3E}">
        <p14:creationId xmlns:p14="http://schemas.microsoft.com/office/powerpoint/2010/main" val="36122525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24744"/>
            <a:ext cx="6057900" cy="546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 y="-333375"/>
            <a:ext cx="9201150" cy="752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51122" y="4725144"/>
            <a:ext cx="4695130" cy="792088"/>
          </a:xfrm>
          <a:prstGeom prst="rect">
            <a:avLst/>
          </a:prstGeom>
          <a:solidFill>
            <a:srgbClr val="2898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3200" b="1" dirty="0">
                <a:solidFill>
                  <a:schemeClr val="lt1"/>
                </a:solidFill>
                <a:latin typeface="Times New Roman" pitchFamily="18" charset="0"/>
                <a:cs typeface="Times New Roman" pitchFamily="18" charset="0"/>
              </a:rPr>
              <a:t>People </a:t>
            </a:r>
            <a:r>
              <a:rPr lang="en-US" altLang="zh-CN" sz="3200" b="1" dirty="0" smtClean="0">
                <a:solidFill>
                  <a:schemeClr val="lt1"/>
                </a:solidFill>
                <a:latin typeface="Times New Roman" pitchFamily="18" charset="0"/>
                <a:cs typeface="Times New Roman" pitchFamily="18" charset="0"/>
              </a:rPr>
              <a:t>Live in </a:t>
            </a:r>
            <a:r>
              <a:rPr lang="en-US" altLang="zh-CN" sz="3200" b="1" dirty="0">
                <a:solidFill>
                  <a:schemeClr val="lt1"/>
                </a:solidFill>
                <a:latin typeface="Times New Roman" pitchFamily="18" charset="0"/>
                <a:cs typeface="Times New Roman" pitchFamily="18" charset="0"/>
              </a:rPr>
              <a:t>Networks.</a:t>
            </a:r>
            <a:endParaRPr lang="zh-CN" altLang="en-US" sz="3200" b="1" dirty="0">
              <a:solidFill>
                <a:schemeClr val="lt1"/>
              </a:solidFill>
              <a:latin typeface="Times New Roman" pitchFamily="18" charset="0"/>
              <a:cs typeface="Times New Roman" pitchFamily="18" charset="0"/>
            </a:endParaRPr>
          </a:p>
        </p:txBody>
      </p:sp>
      <p:sp>
        <p:nvSpPr>
          <p:cNvPr id="8" name="TextBox 7"/>
          <p:cNvSpPr txBox="1"/>
          <p:nvPr/>
        </p:nvSpPr>
        <p:spPr>
          <a:xfrm>
            <a:off x="251520" y="1340768"/>
            <a:ext cx="2160240" cy="461665"/>
          </a:xfrm>
          <a:prstGeom prst="rect">
            <a:avLst/>
          </a:prstGeom>
          <a:noFill/>
        </p:spPr>
        <p:txBody>
          <a:bodyPr wrap="square" rtlCol="0">
            <a:spAutoFit/>
          </a:bodyPr>
          <a:lstStyle/>
          <a:p>
            <a:r>
              <a:rPr lang="zh-CN" altLang="en-US" sz="2400" b="1" dirty="0" smtClean="0"/>
              <a:t>最亲密的圈子：</a:t>
            </a:r>
            <a:endParaRPr lang="zh-CN" altLang="en-US" sz="2400" b="1" dirty="0"/>
          </a:p>
        </p:txBody>
      </p:sp>
    </p:spTree>
    <p:extLst>
      <p:ext uri="{BB962C8B-B14F-4D97-AF65-F5344CB8AC3E}">
        <p14:creationId xmlns:p14="http://schemas.microsoft.com/office/powerpoint/2010/main" val="411417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xit"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learningsolutionsmag.com/assets/images/learningsolutions/110311/image001_110311.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11559" y="1052735"/>
            <a:ext cx="8313027" cy="580526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6584776"/>
            <a:ext cx="517207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0" y="4725144"/>
            <a:ext cx="6032128" cy="864096"/>
          </a:xfrm>
          <a:prstGeom prst="rect">
            <a:avLst/>
          </a:prstGeom>
          <a:solidFill>
            <a:srgbClr val="289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zh-CN" sz="2000" b="1" dirty="0"/>
              <a:t>社交图谱是一种表明</a:t>
            </a:r>
            <a:r>
              <a:rPr lang="en-US" altLang="zh-CN" sz="2000" b="1" dirty="0"/>
              <a:t>“</a:t>
            </a:r>
            <a:r>
              <a:rPr lang="zh-CN" altLang="zh-CN" sz="2000" b="1" dirty="0"/>
              <a:t>我认识你</a:t>
            </a:r>
            <a:r>
              <a:rPr lang="en-US" altLang="zh-CN" sz="2000" b="1" dirty="0"/>
              <a:t>”</a:t>
            </a:r>
            <a:r>
              <a:rPr lang="zh-CN" altLang="zh-CN" sz="2000" b="1" dirty="0"/>
              <a:t>的网络图谱</a:t>
            </a:r>
            <a:r>
              <a:rPr lang="zh-CN" altLang="zh-CN" sz="2000" b="1" dirty="0" smtClean="0"/>
              <a:t>。</a:t>
            </a:r>
            <a:r>
              <a:rPr lang="zh-CN" altLang="en-US" sz="2000" b="1" dirty="0"/>
              <a:t>表示人与人之间</a:t>
            </a:r>
            <a:r>
              <a:rPr lang="zh-CN" altLang="en-US" sz="2000" b="1" dirty="0" smtClean="0"/>
              <a:t>关系，</a:t>
            </a:r>
            <a:r>
              <a:rPr lang="zh-CN" altLang="zh-CN" sz="2000" b="1" dirty="0" smtClean="0"/>
              <a:t>是</a:t>
            </a:r>
            <a:r>
              <a:rPr lang="zh-CN" altLang="zh-CN" sz="2000" b="1" dirty="0"/>
              <a:t>人们线下关系在线上的简单映射。</a:t>
            </a:r>
            <a:endParaRPr lang="zh-CN" altLang="en-US" sz="2000" b="1" dirty="0"/>
          </a:p>
        </p:txBody>
      </p:sp>
    </p:spTree>
    <p:extLst>
      <p:ext uri="{BB962C8B-B14F-4D97-AF65-F5344CB8AC3E}">
        <p14:creationId xmlns:p14="http://schemas.microsoft.com/office/powerpoint/2010/main" val="138432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2611505"/>
            <a:ext cx="1370831" cy="13708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0205" y="1844824"/>
            <a:ext cx="29813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2695" y="4225652"/>
            <a:ext cx="30194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6217" y="5432130"/>
            <a:ext cx="2924175"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568" y="2577755"/>
            <a:ext cx="1390299" cy="14054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椭圆 3"/>
          <p:cNvSpPr/>
          <p:nvPr/>
        </p:nvSpPr>
        <p:spPr>
          <a:xfrm>
            <a:off x="7956376" y="4224450"/>
            <a:ext cx="850007" cy="85000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t>朋友</a:t>
            </a:r>
          </a:p>
        </p:txBody>
      </p:sp>
      <p:cxnSp>
        <p:nvCxnSpPr>
          <p:cNvPr id="6" name="直接箭头连接符 5"/>
          <p:cNvCxnSpPr/>
          <p:nvPr/>
        </p:nvCxnSpPr>
        <p:spPr>
          <a:xfrm flipV="1">
            <a:off x="2118196" y="2138225"/>
            <a:ext cx="432048" cy="408923"/>
          </a:xfrm>
          <a:prstGeom prst="straightConnector1">
            <a:avLst/>
          </a:prstGeom>
          <a:ln w="28575">
            <a:prstDash val="sysDash"/>
            <a:tailEnd type="arrow"/>
          </a:ln>
        </p:spPr>
        <p:style>
          <a:lnRef idx="3">
            <a:schemeClr val="accent3"/>
          </a:lnRef>
          <a:fillRef idx="0">
            <a:schemeClr val="accent3"/>
          </a:fillRef>
          <a:effectRef idx="2">
            <a:schemeClr val="accent3"/>
          </a:effectRef>
          <a:fontRef idx="minor">
            <a:schemeClr val="tx1"/>
          </a:fontRef>
        </p:style>
      </p:cxnSp>
      <p:cxnSp>
        <p:nvCxnSpPr>
          <p:cNvPr id="8" name="直接箭头连接符 7"/>
          <p:cNvCxnSpPr/>
          <p:nvPr/>
        </p:nvCxnSpPr>
        <p:spPr>
          <a:xfrm flipV="1">
            <a:off x="5601530" y="4043289"/>
            <a:ext cx="626654" cy="3623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073867" y="4153644"/>
            <a:ext cx="481909" cy="2857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flipV="1">
            <a:off x="5652120" y="2138225"/>
            <a:ext cx="576064" cy="408923"/>
          </a:xfrm>
          <a:prstGeom prst="straightConnector1">
            <a:avLst/>
          </a:prstGeom>
          <a:ln w="28575">
            <a:prstDash val="sysDash"/>
            <a:tailEnd type="arrow"/>
          </a:ln>
        </p:spPr>
        <p:style>
          <a:lnRef idx="3">
            <a:schemeClr val="accent3"/>
          </a:lnRef>
          <a:fillRef idx="0">
            <a:schemeClr val="accent3"/>
          </a:fillRef>
          <a:effectRef idx="2">
            <a:schemeClr val="accent3"/>
          </a:effectRef>
          <a:fontRef idx="minor">
            <a:schemeClr val="tx1"/>
          </a:fontRef>
        </p:style>
      </p:cxnSp>
      <p:cxnSp>
        <p:nvCxnSpPr>
          <p:cNvPr id="15" name="直接箭头连接符 14"/>
          <p:cNvCxnSpPr/>
          <p:nvPr/>
        </p:nvCxnSpPr>
        <p:spPr>
          <a:xfrm>
            <a:off x="7668344" y="3982336"/>
            <a:ext cx="331887" cy="31418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直接箭头连接符 16"/>
          <p:cNvCxnSpPr>
            <a:stCxn id="4" idx="3"/>
          </p:cNvCxnSpPr>
          <p:nvPr/>
        </p:nvCxnSpPr>
        <p:spPr>
          <a:xfrm flipH="1">
            <a:off x="7668344" y="4949976"/>
            <a:ext cx="412513" cy="4821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563888" y="2420888"/>
            <a:ext cx="1152128" cy="369332"/>
          </a:xfrm>
          <a:prstGeom prst="rect">
            <a:avLst/>
          </a:prstGeom>
          <a:noFill/>
        </p:spPr>
        <p:txBody>
          <a:bodyPr wrap="square" rtlCol="0">
            <a:spAutoFit/>
          </a:bodyPr>
          <a:lstStyle/>
          <a:p>
            <a:r>
              <a:rPr lang="zh-CN" altLang="en-US" dirty="0" smtClean="0"/>
              <a:t>共同关注</a:t>
            </a:r>
            <a:endParaRPr lang="zh-CN" altLang="en-US" dirty="0"/>
          </a:p>
        </p:txBody>
      </p:sp>
      <p:sp>
        <p:nvSpPr>
          <p:cNvPr id="25" name="TextBox 24"/>
          <p:cNvSpPr txBox="1"/>
          <p:nvPr/>
        </p:nvSpPr>
        <p:spPr>
          <a:xfrm>
            <a:off x="2886459" y="4814081"/>
            <a:ext cx="2511896" cy="369332"/>
          </a:xfrm>
          <a:prstGeom prst="rect">
            <a:avLst/>
          </a:prstGeom>
          <a:noFill/>
        </p:spPr>
        <p:txBody>
          <a:bodyPr wrap="square" rtlCol="0">
            <a:spAutoFit/>
          </a:bodyPr>
          <a:lstStyle/>
          <a:p>
            <a:r>
              <a:rPr lang="zh-CN" altLang="en-US" dirty="0" smtClean="0"/>
              <a:t>我关注的人也关注他</a:t>
            </a:r>
            <a:endParaRPr lang="zh-CN" altLang="en-US" dirty="0"/>
          </a:p>
        </p:txBody>
      </p:sp>
      <p:sp>
        <p:nvSpPr>
          <p:cNvPr id="26" name="TextBox 25"/>
          <p:cNvSpPr txBox="1"/>
          <p:nvPr/>
        </p:nvSpPr>
        <p:spPr>
          <a:xfrm>
            <a:off x="5725926" y="6011996"/>
            <a:ext cx="2166000" cy="369332"/>
          </a:xfrm>
          <a:prstGeom prst="rect">
            <a:avLst/>
          </a:prstGeom>
          <a:noFill/>
        </p:spPr>
        <p:txBody>
          <a:bodyPr wrap="square" rtlCol="0">
            <a:spAutoFit/>
          </a:bodyPr>
          <a:lstStyle/>
          <a:p>
            <a:r>
              <a:rPr lang="zh-CN" altLang="en-US" dirty="0" smtClean="0"/>
              <a:t>他的粉丝还专注了</a:t>
            </a:r>
            <a:endParaRPr lang="zh-CN" altLang="en-US" dirty="0"/>
          </a:p>
        </p:txBody>
      </p:sp>
      <p:sp>
        <p:nvSpPr>
          <p:cNvPr id="20" name="TextBox 19"/>
          <p:cNvSpPr txBox="1"/>
          <p:nvPr/>
        </p:nvSpPr>
        <p:spPr>
          <a:xfrm>
            <a:off x="251519" y="1196752"/>
            <a:ext cx="4968553" cy="461665"/>
          </a:xfrm>
          <a:prstGeom prst="rect">
            <a:avLst/>
          </a:prstGeom>
          <a:noFill/>
        </p:spPr>
        <p:txBody>
          <a:bodyPr wrap="square" rtlCol="0">
            <a:spAutoFit/>
          </a:bodyPr>
          <a:lstStyle/>
          <a:p>
            <a:r>
              <a:rPr lang="zh-CN" altLang="en-US" sz="2400" b="1" dirty="0" smtClean="0"/>
              <a:t>例 我</a:t>
            </a:r>
            <a:r>
              <a:rPr lang="zh-CN" altLang="en-US" sz="2400" b="1" dirty="0"/>
              <a:t>与无敌小朱的微</a:t>
            </a:r>
            <a:r>
              <a:rPr lang="zh-CN" altLang="en-US" sz="2400" b="1" dirty="0" smtClean="0"/>
              <a:t>关系：</a:t>
            </a:r>
            <a:endParaRPr lang="zh-CN" altLang="en-US" sz="2400" b="1" dirty="0"/>
          </a:p>
        </p:txBody>
      </p:sp>
    </p:spTree>
    <p:extLst>
      <p:ext uri="{BB962C8B-B14F-4D97-AF65-F5344CB8AC3E}">
        <p14:creationId xmlns:p14="http://schemas.microsoft.com/office/powerpoint/2010/main" val="19281428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d.hiphotos.baidu.com/baike/c%3DbaikeA1%2C10%2C95/sign=885906e68701a18be4eb451ef7446249/a686c9177f3e6709cab0c5353bc79f3df9dcd100bba1757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213136"/>
            <a:ext cx="3528392" cy="209618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55576" y="1700808"/>
            <a:ext cx="8136904" cy="584775"/>
          </a:xfrm>
          <a:prstGeom prst="rect">
            <a:avLst/>
          </a:prstGeom>
        </p:spPr>
        <p:txBody>
          <a:bodyPr wrap="square">
            <a:spAutoFit/>
          </a:bodyPr>
          <a:lstStyle/>
          <a:p>
            <a:pPr lvl="0"/>
            <a:r>
              <a:rPr lang="en-US" altLang="zh-CN" sz="2000" dirty="0" smtClean="0"/>
              <a:t>2013-1-16</a:t>
            </a:r>
            <a:r>
              <a:rPr lang="zh-CN" altLang="en-US" sz="2000" dirty="0" smtClean="0"/>
              <a:t>，</a:t>
            </a:r>
            <a:r>
              <a:rPr lang="en-US" altLang="zh-CN" sz="2000" dirty="0" smtClean="0"/>
              <a:t>Facebook</a:t>
            </a:r>
            <a:r>
              <a:rPr lang="zh-CN" altLang="en-US" sz="2000" dirty="0" smtClean="0"/>
              <a:t>推出了社交图谱搜索工具 </a:t>
            </a:r>
            <a:r>
              <a:rPr lang="en-US" altLang="zh-CN" sz="3200" dirty="0" smtClean="0">
                <a:solidFill>
                  <a:prstClr val="black"/>
                </a:solidFill>
              </a:rPr>
              <a:t>Graph </a:t>
            </a:r>
            <a:r>
              <a:rPr lang="en-US" altLang="zh-CN" sz="3200" dirty="0">
                <a:solidFill>
                  <a:prstClr val="black"/>
                </a:solidFill>
              </a:rPr>
              <a:t>Search</a:t>
            </a:r>
            <a:endParaRPr lang="zh-CN" altLang="en-US" sz="3200" dirty="0">
              <a:solidFill>
                <a:prstClr val="black"/>
              </a:solidFill>
            </a:endParaRPr>
          </a:p>
        </p:txBody>
      </p:sp>
      <p:sp>
        <p:nvSpPr>
          <p:cNvPr id="11" name="任意多边形 10"/>
          <p:cNvSpPr/>
          <p:nvPr/>
        </p:nvSpPr>
        <p:spPr>
          <a:xfrm>
            <a:off x="782713" y="4285144"/>
            <a:ext cx="3302378" cy="508032"/>
          </a:xfrm>
          <a:custGeom>
            <a:avLst/>
            <a:gdLst>
              <a:gd name="connsiteX0" fmla="*/ 0 w 2709872"/>
              <a:gd name="connsiteY0" fmla="*/ 0 h 813119"/>
              <a:gd name="connsiteX1" fmla="*/ 2709872 w 2709872"/>
              <a:gd name="connsiteY1" fmla="*/ 0 h 813119"/>
              <a:gd name="connsiteX2" fmla="*/ 2709872 w 2709872"/>
              <a:gd name="connsiteY2" fmla="*/ 813119 h 813119"/>
              <a:gd name="connsiteX3" fmla="*/ 0 w 2709872"/>
              <a:gd name="connsiteY3" fmla="*/ 813119 h 813119"/>
              <a:gd name="connsiteX4" fmla="*/ 0 w 2709872"/>
              <a:gd name="connsiteY4" fmla="*/ 0 h 81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72" h="813119">
                <a:moveTo>
                  <a:pt x="0" y="0"/>
                </a:moveTo>
                <a:lnTo>
                  <a:pt x="2709872" y="0"/>
                </a:lnTo>
                <a:lnTo>
                  <a:pt x="2709872" y="813119"/>
                </a:lnTo>
                <a:lnTo>
                  <a:pt x="0" y="813119"/>
                </a:lnTo>
                <a:lnTo>
                  <a:pt x="0" y="0"/>
                </a:lnTo>
                <a:close/>
              </a:path>
            </a:pathLst>
          </a:custGeom>
          <a:solidFill>
            <a:srgbClr val="8EB4E3">
              <a:alpha val="92157"/>
            </a:srgbClr>
          </a:solidFill>
        </p:spPr>
        <p:style>
          <a:lnRef idx="2">
            <a:schemeClr val="lt1">
              <a:hueOff val="0"/>
              <a:satOff val="0"/>
              <a:lumOff val="0"/>
              <a:alphaOff val="0"/>
            </a:schemeClr>
          </a:lnRef>
          <a:fillRef idx="1">
            <a:schemeClr val="accent1">
              <a:alpha val="90000"/>
              <a:tint val="55000"/>
              <a:hueOff val="0"/>
              <a:satOff val="0"/>
              <a:lumOff val="0"/>
              <a:alphaOff val="0"/>
            </a:schemeClr>
          </a:fillRef>
          <a:effectRef idx="0">
            <a:schemeClr val="accent1">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08000" tIns="128016" rIns="128015" bIns="128016" numCol="1" spcCol="1270" anchor="ctr" anchorCtr="0">
            <a:noAutofit/>
          </a:bodyPr>
          <a:lstStyle/>
          <a:p>
            <a:pPr lvl="0" defTabSz="800100">
              <a:lnSpc>
                <a:spcPct val="90000"/>
              </a:lnSpc>
              <a:spcBef>
                <a:spcPct val="0"/>
              </a:spcBef>
              <a:spcAft>
                <a:spcPct val="35000"/>
              </a:spcAft>
            </a:pPr>
            <a:r>
              <a:rPr lang="zh-CN" altLang="en-US" b="1" dirty="0">
                <a:solidFill>
                  <a:schemeClr val="bg1"/>
                </a:solidFill>
              </a:rPr>
              <a:t>某家烹饪学校员工开设的餐厅</a:t>
            </a:r>
            <a:endParaRPr lang="zh-CN" altLang="en-US" sz="1800" b="1" kern="1200" dirty="0">
              <a:solidFill>
                <a:schemeClr val="bg1"/>
              </a:solidFill>
            </a:endParaRPr>
          </a:p>
        </p:txBody>
      </p:sp>
      <p:sp>
        <p:nvSpPr>
          <p:cNvPr id="12" name="任意多边形 11"/>
          <p:cNvSpPr/>
          <p:nvPr/>
        </p:nvSpPr>
        <p:spPr>
          <a:xfrm>
            <a:off x="782713" y="4789200"/>
            <a:ext cx="3302378" cy="508032"/>
          </a:xfrm>
          <a:custGeom>
            <a:avLst/>
            <a:gdLst>
              <a:gd name="connsiteX0" fmla="*/ 0 w 2709872"/>
              <a:gd name="connsiteY0" fmla="*/ 0 h 813119"/>
              <a:gd name="connsiteX1" fmla="*/ 2709872 w 2709872"/>
              <a:gd name="connsiteY1" fmla="*/ 0 h 813119"/>
              <a:gd name="connsiteX2" fmla="*/ 2709872 w 2709872"/>
              <a:gd name="connsiteY2" fmla="*/ 813119 h 813119"/>
              <a:gd name="connsiteX3" fmla="*/ 0 w 2709872"/>
              <a:gd name="connsiteY3" fmla="*/ 813119 h 813119"/>
              <a:gd name="connsiteX4" fmla="*/ 0 w 2709872"/>
              <a:gd name="connsiteY4" fmla="*/ 0 h 81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72" h="813119">
                <a:moveTo>
                  <a:pt x="0" y="0"/>
                </a:moveTo>
                <a:lnTo>
                  <a:pt x="2709872" y="0"/>
                </a:lnTo>
                <a:lnTo>
                  <a:pt x="2709872" y="813119"/>
                </a:lnTo>
                <a:lnTo>
                  <a:pt x="0" y="813119"/>
                </a:lnTo>
                <a:lnTo>
                  <a:pt x="0" y="0"/>
                </a:lnTo>
                <a:close/>
              </a:path>
            </a:pathLst>
          </a:custGeom>
          <a:solidFill>
            <a:srgbClr val="8EB4E3">
              <a:alpha val="92157"/>
            </a:srgbClr>
          </a:solidFill>
        </p:spPr>
        <p:style>
          <a:lnRef idx="2">
            <a:schemeClr val="lt1">
              <a:hueOff val="0"/>
              <a:satOff val="0"/>
              <a:lumOff val="0"/>
              <a:alphaOff val="0"/>
            </a:schemeClr>
          </a:lnRef>
          <a:fillRef idx="1">
            <a:schemeClr val="accent1">
              <a:alpha val="90000"/>
              <a:tint val="55000"/>
              <a:hueOff val="0"/>
              <a:satOff val="0"/>
              <a:lumOff val="0"/>
              <a:alphaOff val="0"/>
            </a:schemeClr>
          </a:fillRef>
          <a:effectRef idx="0">
            <a:schemeClr val="accent1">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08000" tIns="128016" rIns="128015" bIns="128016" numCol="1" spcCol="1270" anchor="ctr" anchorCtr="0">
            <a:noAutofit/>
          </a:bodyPr>
          <a:lstStyle/>
          <a:p>
            <a:pPr lvl="0" defTabSz="800100">
              <a:lnSpc>
                <a:spcPct val="90000"/>
              </a:lnSpc>
              <a:spcBef>
                <a:spcPct val="0"/>
              </a:spcBef>
              <a:spcAft>
                <a:spcPct val="35000"/>
              </a:spcAft>
            </a:pPr>
            <a:r>
              <a:rPr lang="zh-CN" altLang="en-US" b="1" dirty="0">
                <a:solidFill>
                  <a:schemeClr val="bg1"/>
                </a:solidFill>
              </a:rPr>
              <a:t>居于伦敦的好友拍摄的图片</a:t>
            </a:r>
            <a:endParaRPr lang="zh-CN" altLang="en-US" sz="1800" b="1" kern="1200" dirty="0">
              <a:solidFill>
                <a:schemeClr val="bg1"/>
              </a:solidFill>
            </a:endParaRPr>
          </a:p>
        </p:txBody>
      </p:sp>
      <p:sp>
        <p:nvSpPr>
          <p:cNvPr id="13" name="任意多边形 12"/>
          <p:cNvSpPr/>
          <p:nvPr/>
        </p:nvSpPr>
        <p:spPr>
          <a:xfrm>
            <a:off x="782713" y="5293256"/>
            <a:ext cx="3302378" cy="508032"/>
          </a:xfrm>
          <a:custGeom>
            <a:avLst/>
            <a:gdLst>
              <a:gd name="connsiteX0" fmla="*/ 0 w 2709872"/>
              <a:gd name="connsiteY0" fmla="*/ 0 h 813119"/>
              <a:gd name="connsiteX1" fmla="*/ 2709872 w 2709872"/>
              <a:gd name="connsiteY1" fmla="*/ 0 h 813119"/>
              <a:gd name="connsiteX2" fmla="*/ 2709872 w 2709872"/>
              <a:gd name="connsiteY2" fmla="*/ 813119 h 813119"/>
              <a:gd name="connsiteX3" fmla="*/ 0 w 2709872"/>
              <a:gd name="connsiteY3" fmla="*/ 813119 h 813119"/>
              <a:gd name="connsiteX4" fmla="*/ 0 w 2709872"/>
              <a:gd name="connsiteY4" fmla="*/ 0 h 81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72" h="813119">
                <a:moveTo>
                  <a:pt x="0" y="0"/>
                </a:moveTo>
                <a:lnTo>
                  <a:pt x="2709872" y="0"/>
                </a:lnTo>
                <a:lnTo>
                  <a:pt x="2709872" y="813119"/>
                </a:lnTo>
                <a:lnTo>
                  <a:pt x="0" y="813119"/>
                </a:lnTo>
                <a:lnTo>
                  <a:pt x="0" y="0"/>
                </a:lnTo>
                <a:close/>
              </a:path>
            </a:pathLst>
          </a:custGeom>
          <a:solidFill>
            <a:srgbClr val="8EB4E3">
              <a:alpha val="92157"/>
            </a:srgbClr>
          </a:solidFill>
        </p:spPr>
        <p:style>
          <a:lnRef idx="2">
            <a:schemeClr val="lt1">
              <a:hueOff val="0"/>
              <a:satOff val="0"/>
              <a:lumOff val="0"/>
              <a:alphaOff val="0"/>
            </a:schemeClr>
          </a:lnRef>
          <a:fillRef idx="1">
            <a:schemeClr val="accent1">
              <a:alpha val="90000"/>
              <a:tint val="55000"/>
              <a:hueOff val="0"/>
              <a:satOff val="0"/>
              <a:lumOff val="0"/>
              <a:alphaOff val="0"/>
            </a:schemeClr>
          </a:fillRef>
          <a:effectRef idx="0">
            <a:schemeClr val="accent1">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08000" tIns="128016" rIns="128015" bIns="128016" numCol="1" spcCol="1270" anchor="ctr" anchorCtr="0">
            <a:noAutofit/>
          </a:bodyPr>
          <a:lstStyle/>
          <a:p>
            <a:r>
              <a:rPr lang="zh-CN" altLang="en-US" b="1" dirty="0">
                <a:solidFill>
                  <a:schemeClr val="bg1"/>
                </a:solidFill>
              </a:rPr>
              <a:t>认识某家公司员工的</a:t>
            </a:r>
            <a:r>
              <a:rPr lang="zh-CN" altLang="en-US" b="1" dirty="0" smtClean="0">
                <a:solidFill>
                  <a:schemeClr val="bg1"/>
                </a:solidFill>
              </a:rPr>
              <a:t>好友</a:t>
            </a:r>
            <a:endParaRPr lang="zh-CN" altLang="en-US" b="1" dirty="0">
              <a:solidFill>
                <a:schemeClr val="bg1"/>
              </a:solidFill>
            </a:endParaRPr>
          </a:p>
        </p:txBody>
      </p:sp>
      <p:sp>
        <p:nvSpPr>
          <p:cNvPr id="14" name="任意多边形 13"/>
          <p:cNvSpPr/>
          <p:nvPr/>
        </p:nvSpPr>
        <p:spPr>
          <a:xfrm>
            <a:off x="782713" y="5801288"/>
            <a:ext cx="3302378" cy="508032"/>
          </a:xfrm>
          <a:custGeom>
            <a:avLst/>
            <a:gdLst>
              <a:gd name="connsiteX0" fmla="*/ 0 w 2709872"/>
              <a:gd name="connsiteY0" fmla="*/ 0 h 813119"/>
              <a:gd name="connsiteX1" fmla="*/ 2709872 w 2709872"/>
              <a:gd name="connsiteY1" fmla="*/ 0 h 813119"/>
              <a:gd name="connsiteX2" fmla="*/ 2709872 w 2709872"/>
              <a:gd name="connsiteY2" fmla="*/ 813119 h 813119"/>
              <a:gd name="connsiteX3" fmla="*/ 0 w 2709872"/>
              <a:gd name="connsiteY3" fmla="*/ 813119 h 813119"/>
              <a:gd name="connsiteX4" fmla="*/ 0 w 2709872"/>
              <a:gd name="connsiteY4" fmla="*/ 0 h 81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72" h="813119">
                <a:moveTo>
                  <a:pt x="0" y="0"/>
                </a:moveTo>
                <a:lnTo>
                  <a:pt x="2709872" y="0"/>
                </a:lnTo>
                <a:lnTo>
                  <a:pt x="2709872" y="813119"/>
                </a:lnTo>
                <a:lnTo>
                  <a:pt x="0" y="813119"/>
                </a:lnTo>
                <a:lnTo>
                  <a:pt x="0" y="0"/>
                </a:lnTo>
                <a:close/>
              </a:path>
            </a:pathLst>
          </a:custGeom>
          <a:solidFill>
            <a:srgbClr val="8EB4E3">
              <a:alpha val="92157"/>
            </a:srgbClr>
          </a:solidFill>
        </p:spPr>
        <p:style>
          <a:lnRef idx="2">
            <a:schemeClr val="lt1">
              <a:hueOff val="0"/>
              <a:satOff val="0"/>
              <a:lumOff val="0"/>
              <a:alphaOff val="0"/>
            </a:schemeClr>
          </a:lnRef>
          <a:fillRef idx="1">
            <a:schemeClr val="accent1">
              <a:alpha val="90000"/>
              <a:tint val="55000"/>
              <a:hueOff val="0"/>
              <a:satOff val="0"/>
              <a:lumOff val="0"/>
              <a:alphaOff val="0"/>
            </a:schemeClr>
          </a:fillRef>
          <a:effectRef idx="0">
            <a:schemeClr val="accent1">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08000" tIns="128016" rIns="128015" bIns="128016" numCol="1" spcCol="1270" anchor="ctr" anchorCtr="0">
            <a:noAutofit/>
          </a:bodyPr>
          <a:lstStyle/>
          <a:p>
            <a:r>
              <a:rPr lang="zh-CN" altLang="en-US" b="1" dirty="0">
                <a:solidFill>
                  <a:schemeClr val="bg1"/>
                </a:solidFill>
              </a:rPr>
              <a:t>好友喜欢的电影</a:t>
            </a:r>
          </a:p>
        </p:txBody>
      </p:sp>
      <p:pic>
        <p:nvPicPr>
          <p:cNvPr id="15362" name="Picture 2" descr="http://d.hiphotos.baidu.com/baike/c%3DbaikeA1%2C10%2C95/sign=885906e68701a18be4eb451ef7446249/a686c9177f3e6709cab0c5353bc79f3df9dcd100bba1757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484944"/>
            <a:ext cx="3528392" cy="1756288"/>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40" r="-1"/>
          <a:stretch/>
        </p:blipFill>
        <p:spPr bwMode="auto">
          <a:xfrm>
            <a:off x="4505325" y="2364383"/>
            <a:ext cx="519240" cy="514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4656" y="4365104"/>
            <a:ext cx="479392" cy="486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4499992" y="2348880"/>
            <a:ext cx="4464496" cy="4093428"/>
          </a:xfrm>
          <a:prstGeom prst="rect">
            <a:avLst/>
          </a:prstGeom>
          <a:noFill/>
          <a:ln>
            <a:solidFill>
              <a:schemeClr val="tx2">
                <a:lumMod val="60000"/>
                <a:lumOff val="40000"/>
              </a:schemeClr>
            </a:solidFill>
          </a:ln>
          <a:effectLst>
            <a:outerShdw blurRad="63500" sx="102000" sy="102000" algn="ctr" rotWithShape="0">
              <a:prstClr val="black">
                <a:alpha val="40000"/>
              </a:prstClr>
            </a:outerShdw>
          </a:effectLst>
        </p:spPr>
        <p:txBody>
          <a:bodyPr wrap="square">
            <a:spAutoFit/>
          </a:bodyPr>
          <a:lstStyle/>
          <a:p>
            <a:pPr marL="432000" algn="just">
              <a:lnSpc>
                <a:spcPts val="2600"/>
              </a:lnSpc>
              <a:buSzPct val="100000"/>
            </a:pPr>
            <a:r>
              <a:rPr lang="zh-CN" altLang="en-US" dirty="0">
                <a:latin typeface="Times New Roman" pitchFamily="18" charset="0"/>
                <a:cs typeface="Times New Roman" pitchFamily="18" charset="0"/>
              </a:rPr>
              <a:t>在典型的谷歌搜索中，我们的</a:t>
            </a:r>
            <a:r>
              <a:rPr lang="zh-CN" altLang="en-US" sz="2000" b="1" dirty="0">
                <a:solidFill>
                  <a:srgbClr val="FF0000"/>
                </a:solidFill>
                <a:latin typeface="Times New Roman" pitchFamily="18" charset="0"/>
                <a:cs typeface="Times New Roman" pitchFamily="18" charset="0"/>
              </a:rPr>
              <a:t>搜索对象是网页</a:t>
            </a:r>
            <a:r>
              <a:rPr lang="zh-CN" altLang="en-US" dirty="0">
                <a:latin typeface="Times New Roman" pitchFamily="18" charset="0"/>
                <a:cs typeface="Times New Roman" pitchFamily="18" charset="0"/>
              </a:rPr>
              <a:t>，决定搜索结果中网页显示顺序的联系主要是</a:t>
            </a:r>
            <a:r>
              <a:rPr lang="zh-CN" altLang="en-US" sz="2000" b="1" dirty="0">
                <a:solidFill>
                  <a:srgbClr val="FF0000"/>
                </a:solidFill>
                <a:latin typeface="Times New Roman" pitchFamily="18" charset="0"/>
                <a:cs typeface="Times New Roman" pitchFamily="18" charset="0"/>
              </a:rPr>
              <a:t>链接</a:t>
            </a:r>
            <a:r>
              <a:rPr lang="zh-CN" altLang="en-US" dirty="0">
                <a:latin typeface="Times New Roman" pitchFamily="18" charset="0"/>
                <a:cs typeface="Times New Roman" pitchFamily="18" charset="0"/>
              </a:rPr>
              <a:t>。简单来说，链接就像投票，它们帮助谷歌决定特定主题应显示哪些最热门的页面</a:t>
            </a:r>
            <a:r>
              <a:rPr lang="zh-CN" altLang="en-US" dirty="0" smtClean="0">
                <a:latin typeface="Times New Roman" pitchFamily="18" charset="0"/>
                <a:cs typeface="Times New Roman" pitchFamily="18" charset="0"/>
              </a:rPr>
              <a:t>。</a:t>
            </a:r>
            <a:endParaRPr lang="en-US" altLang="zh-CN" dirty="0" smtClean="0">
              <a:latin typeface="Times New Roman" pitchFamily="18" charset="0"/>
              <a:cs typeface="Times New Roman" pitchFamily="18" charset="0"/>
            </a:endParaRPr>
          </a:p>
          <a:p>
            <a:pPr marL="146250" algn="just">
              <a:lnSpc>
                <a:spcPts val="1700"/>
              </a:lnSpc>
            </a:pPr>
            <a:endParaRPr lang="en-US" altLang="zh-CN" sz="1050" dirty="0">
              <a:latin typeface="Times New Roman" pitchFamily="18" charset="0"/>
              <a:cs typeface="Times New Roman" pitchFamily="18" charset="0"/>
            </a:endParaRPr>
          </a:p>
          <a:p>
            <a:pPr marL="432000" algn="just">
              <a:lnSpc>
                <a:spcPts val="2600"/>
              </a:lnSpc>
            </a:pPr>
            <a:r>
              <a:rPr lang="zh-CN" altLang="en-US" dirty="0" smtClean="0">
                <a:latin typeface="Times New Roman" pitchFamily="18" charset="0"/>
                <a:cs typeface="Times New Roman" pitchFamily="18" charset="0"/>
              </a:rPr>
              <a:t>在</a:t>
            </a:r>
            <a:r>
              <a:rPr lang="en-US" altLang="zh-CN" dirty="0">
                <a:latin typeface="Times New Roman" pitchFamily="18" charset="0"/>
                <a:cs typeface="Times New Roman" pitchFamily="18" charset="0"/>
              </a:rPr>
              <a:t>Facebook</a:t>
            </a:r>
            <a:r>
              <a:rPr lang="zh-CN" altLang="en-US" dirty="0">
                <a:latin typeface="Times New Roman" pitchFamily="18" charset="0"/>
                <a:cs typeface="Times New Roman" pitchFamily="18" charset="0"/>
              </a:rPr>
              <a:t>图谱搜索中，我们的搜索对象不是网页，而是</a:t>
            </a:r>
            <a:r>
              <a:rPr lang="zh-CN" altLang="en-US" sz="2000" b="1" dirty="0">
                <a:solidFill>
                  <a:srgbClr val="FF0000"/>
                </a:solidFill>
                <a:latin typeface="Times New Roman" pitchFamily="18" charset="0"/>
                <a:cs typeface="Times New Roman" pitchFamily="18" charset="0"/>
              </a:rPr>
              <a:t>现实对象的虚拟表示</a:t>
            </a:r>
            <a:r>
              <a:rPr lang="zh-CN" altLang="en-US" dirty="0">
                <a:latin typeface="Times New Roman" pitchFamily="18" charset="0"/>
                <a:cs typeface="Times New Roman" pitchFamily="18" charset="0"/>
              </a:rPr>
              <a:t>：人、地点和事物。对象间的联系主要由</a:t>
            </a:r>
            <a:r>
              <a:rPr lang="en-US" altLang="zh-CN" dirty="0">
                <a:latin typeface="Times New Roman" pitchFamily="18" charset="0"/>
                <a:cs typeface="Times New Roman" pitchFamily="18" charset="0"/>
              </a:rPr>
              <a:t>Facebook </a:t>
            </a:r>
            <a:r>
              <a:rPr lang="en-US" altLang="zh-CN" sz="2000" b="1" dirty="0">
                <a:solidFill>
                  <a:srgbClr val="FF0000"/>
                </a:solidFill>
                <a:latin typeface="Times New Roman" pitchFamily="18" charset="0"/>
                <a:cs typeface="Times New Roman" pitchFamily="18" charset="0"/>
              </a:rPr>
              <a:t>Like</a:t>
            </a:r>
            <a:r>
              <a:rPr lang="en-US" altLang="zh-CN" dirty="0">
                <a:latin typeface="Times New Roman" pitchFamily="18" charset="0"/>
                <a:cs typeface="Times New Roman" pitchFamily="18" charset="0"/>
              </a:rPr>
              <a:t>(Facebook</a:t>
            </a:r>
            <a:r>
              <a:rPr lang="zh-CN" altLang="en-US" dirty="0">
                <a:latin typeface="Times New Roman" pitchFamily="18" charset="0"/>
                <a:cs typeface="Times New Roman" pitchFamily="18" charset="0"/>
              </a:rPr>
              <a:t>喜欢</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决定。正是这些“喜欢”将</a:t>
            </a:r>
            <a:r>
              <a:rPr lang="en-US" altLang="zh-CN" dirty="0">
                <a:latin typeface="Times New Roman" pitchFamily="18" charset="0"/>
                <a:cs typeface="Times New Roman" pitchFamily="18" charset="0"/>
              </a:rPr>
              <a:t>Facebook</a:t>
            </a:r>
            <a:r>
              <a:rPr lang="zh-CN" altLang="en-US" dirty="0">
                <a:latin typeface="Times New Roman" pitchFamily="18" charset="0"/>
                <a:cs typeface="Times New Roman" pitchFamily="18" charset="0"/>
              </a:rPr>
              <a:t>上的信息联系起来了。</a:t>
            </a:r>
          </a:p>
        </p:txBody>
      </p:sp>
      <p:sp>
        <p:nvSpPr>
          <p:cNvPr id="3" name="矩形 2"/>
          <p:cNvSpPr/>
          <p:nvPr/>
        </p:nvSpPr>
        <p:spPr>
          <a:xfrm rot="19770404">
            <a:off x="-108521" y="1186984"/>
            <a:ext cx="1296144" cy="731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solidFill>
                  <a:srgbClr val="FF0000"/>
                </a:solidFill>
              </a:rPr>
              <a:t>拓展</a:t>
            </a:r>
            <a:endParaRPr lang="zh-CN" altLang="en-US" sz="3600" dirty="0">
              <a:solidFill>
                <a:srgbClr val="FF0000"/>
              </a:solidFill>
            </a:endParaRPr>
          </a:p>
        </p:txBody>
      </p:sp>
      <p:cxnSp>
        <p:nvCxnSpPr>
          <p:cNvPr id="6" name="直接连接符 5"/>
          <p:cNvCxnSpPr/>
          <p:nvPr/>
        </p:nvCxnSpPr>
        <p:spPr>
          <a:xfrm>
            <a:off x="5024565" y="4213136"/>
            <a:ext cx="372389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80903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8000" dirty="0" smtClean="0">
                <a:latin typeface="方正舒体" pitchFamily="2" charset="-122"/>
                <a:ea typeface="方正舒体" pitchFamily="2" charset="-122"/>
              </a:rPr>
              <a:t>兴趣图谱</a:t>
            </a:r>
            <a:endParaRPr lang="zh-CN" altLang="en-US" sz="8000" dirty="0">
              <a:latin typeface="方正舒体" pitchFamily="2" charset="-122"/>
              <a:ea typeface="方正舒体" pitchFamily="2" charset="-122"/>
            </a:endParaRPr>
          </a:p>
        </p:txBody>
      </p:sp>
    </p:spTree>
    <p:extLst>
      <p:ext uri="{BB962C8B-B14F-4D97-AF65-F5344CB8AC3E}">
        <p14:creationId xmlns:p14="http://schemas.microsoft.com/office/powerpoint/2010/main" val="28479979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144000" cy="556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26"/>
          <a:stretch/>
        </p:blipFill>
        <p:spPr bwMode="auto">
          <a:xfrm>
            <a:off x="107504" y="1052736"/>
            <a:ext cx="4752528"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392168" y="332656"/>
            <a:ext cx="2771800" cy="720080"/>
          </a:xfrm>
          <a:prstGeom prst="rect">
            <a:avLst/>
          </a:prstGeom>
          <a:solidFill>
            <a:srgbClr val="289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err="1" smtClean="0">
                <a:latin typeface="Times New Roman" pitchFamily="18" charset="0"/>
                <a:cs typeface="Times New Roman" pitchFamily="18" charset="0"/>
              </a:rPr>
              <a:t>Pinterest</a:t>
            </a:r>
            <a:endParaRPr lang="zh-CN" altLang="en-US" sz="3200" b="1" dirty="0">
              <a:latin typeface="Times New Roman" pitchFamily="18" charset="0"/>
              <a:cs typeface="Times New Roman" pitchFamily="18" charset="0"/>
            </a:endParaRPr>
          </a:p>
        </p:txBody>
      </p:sp>
    </p:spTree>
    <p:extLst>
      <p:ext uri="{BB962C8B-B14F-4D97-AF65-F5344CB8AC3E}">
        <p14:creationId xmlns:p14="http://schemas.microsoft.com/office/powerpoint/2010/main" val="371016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wipe(left)">
                                      <p:cBhvr>
                                        <p:cTn id="7" dur="25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201150" cy="5771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6392168" y="332656"/>
            <a:ext cx="2771800" cy="720080"/>
          </a:xfrm>
          <a:prstGeom prst="rect">
            <a:avLst/>
          </a:prstGeom>
          <a:solidFill>
            <a:srgbClr val="289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err="1" smtClean="0">
                <a:latin typeface="Times New Roman" pitchFamily="18" charset="0"/>
                <a:cs typeface="Times New Roman" pitchFamily="18" charset="0"/>
              </a:rPr>
              <a:t>tumblr</a:t>
            </a:r>
            <a:endParaRPr lang="zh-CN" altLang="en-US" sz="3200" b="1" dirty="0">
              <a:latin typeface="Times New Roman" pitchFamily="18" charset="0"/>
              <a:cs typeface="Times New Roman" pitchFamily="18" charset="0"/>
            </a:endParaRPr>
          </a:p>
        </p:txBody>
      </p:sp>
    </p:spTree>
    <p:extLst>
      <p:ext uri="{BB962C8B-B14F-4D97-AF65-F5344CB8AC3E}">
        <p14:creationId xmlns:p14="http://schemas.microsoft.com/office/powerpoint/2010/main" val="39611864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52736"/>
            <a:ext cx="9144000" cy="5910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8957"/>
          <a:stretch/>
        </p:blipFill>
        <p:spPr bwMode="auto">
          <a:xfrm>
            <a:off x="-36512" y="1412776"/>
            <a:ext cx="9180512" cy="1221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6392168" y="332656"/>
            <a:ext cx="2771800" cy="720080"/>
          </a:xfrm>
          <a:prstGeom prst="rect">
            <a:avLst/>
          </a:prstGeom>
          <a:solidFill>
            <a:srgbClr val="289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latin typeface="Times New Roman" pitchFamily="18" charset="0"/>
                <a:cs typeface="Times New Roman" pitchFamily="18" charset="0"/>
              </a:rPr>
              <a:t>花瓣网</a:t>
            </a:r>
            <a:endParaRPr lang="zh-CN" altLang="en-US" sz="3200" b="1" dirty="0">
              <a:latin typeface="Times New Roman" pitchFamily="18" charset="0"/>
              <a:cs typeface="Times New Roman" pitchFamily="18" charset="0"/>
            </a:endParaRPr>
          </a:p>
        </p:txBody>
      </p:sp>
    </p:spTree>
    <p:extLst>
      <p:ext uri="{BB962C8B-B14F-4D97-AF65-F5344CB8AC3E}">
        <p14:creationId xmlns:p14="http://schemas.microsoft.com/office/powerpoint/2010/main" val="320508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animEffect transition="in" filter="wipe(up)">
                                      <p:cBhvr>
                                        <p:cTn id="7"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71686"/>
            <a:ext cx="8640960" cy="5858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6392168" y="332656"/>
            <a:ext cx="2771800" cy="720080"/>
          </a:xfrm>
          <a:prstGeom prst="rect">
            <a:avLst/>
          </a:prstGeom>
          <a:solidFill>
            <a:srgbClr val="289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latin typeface="Times New Roman" pitchFamily="18" charset="0"/>
                <a:cs typeface="Times New Roman" pitchFamily="18" charset="0"/>
              </a:rPr>
              <a:t>豆瓣网</a:t>
            </a:r>
            <a:endParaRPr lang="zh-CN" altLang="en-US" sz="3200" b="1" dirty="0">
              <a:latin typeface="Times New Roman" pitchFamily="18" charset="0"/>
              <a:cs typeface="Times New Roman" pitchFamily="18" charset="0"/>
            </a:endParaRPr>
          </a:p>
        </p:txBody>
      </p:sp>
    </p:spTree>
    <p:extLst>
      <p:ext uri="{BB962C8B-B14F-4D97-AF65-F5344CB8AC3E}">
        <p14:creationId xmlns:p14="http://schemas.microsoft.com/office/powerpoint/2010/main" val="41263873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651578544"/>
              </p:ext>
            </p:extLst>
          </p:nvPr>
        </p:nvGraphicFramePr>
        <p:xfrm>
          <a:off x="683568" y="1418208"/>
          <a:ext cx="7632849" cy="5107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404" y="4653136"/>
            <a:ext cx="3562477" cy="155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7183" y="4653136"/>
            <a:ext cx="3603054" cy="1588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37300" y="1700808"/>
            <a:ext cx="3592685"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405" y="1700808"/>
            <a:ext cx="3562477" cy="1570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5496" y="1700808"/>
            <a:ext cx="720080" cy="4524315"/>
          </a:xfrm>
          <a:prstGeom prst="rect">
            <a:avLst/>
          </a:prstGeom>
          <a:noFill/>
        </p:spPr>
        <p:txBody>
          <a:bodyPr wrap="square" rtlCol="0">
            <a:spAutoFit/>
          </a:bodyPr>
          <a:lstStyle/>
          <a:p>
            <a:r>
              <a:rPr lang="zh-CN" altLang="en-US" dirty="0" smtClean="0"/>
              <a:t>浏览</a:t>
            </a:r>
            <a:endParaRPr lang="en-US" altLang="zh-CN" dirty="0" smtClean="0"/>
          </a:p>
          <a:p>
            <a:endParaRPr lang="en-US" altLang="zh-CN" dirty="0"/>
          </a:p>
          <a:p>
            <a:r>
              <a:rPr lang="zh-CN" altLang="en-US" dirty="0" smtClean="0"/>
              <a:t>点击</a:t>
            </a:r>
            <a:endParaRPr lang="en-US" altLang="zh-CN" dirty="0" smtClean="0"/>
          </a:p>
          <a:p>
            <a:endParaRPr lang="en-US" altLang="zh-CN" dirty="0"/>
          </a:p>
          <a:p>
            <a:r>
              <a:rPr lang="zh-CN" altLang="en-US" dirty="0" smtClean="0"/>
              <a:t>分享</a:t>
            </a:r>
            <a:endParaRPr lang="en-US" altLang="zh-CN" dirty="0" smtClean="0"/>
          </a:p>
          <a:p>
            <a:endParaRPr lang="en-US" altLang="zh-CN" dirty="0"/>
          </a:p>
          <a:p>
            <a:endParaRPr lang="en-US" altLang="zh-CN" dirty="0" smtClean="0"/>
          </a:p>
          <a:p>
            <a:endParaRPr lang="en-US" altLang="zh-CN" dirty="0" smtClean="0"/>
          </a:p>
          <a:p>
            <a:endParaRPr lang="en-US" altLang="zh-CN" dirty="0"/>
          </a:p>
          <a:p>
            <a:endParaRPr lang="en-US" altLang="zh-CN" dirty="0" smtClean="0"/>
          </a:p>
          <a:p>
            <a:endParaRPr lang="en-US" altLang="zh-CN" dirty="0"/>
          </a:p>
          <a:p>
            <a:r>
              <a:rPr lang="zh-CN" altLang="en-US" dirty="0" smtClean="0"/>
              <a:t>购买</a:t>
            </a:r>
            <a:endParaRPr lang="en-US" altLang="zh-CN" dirty="0" smtClean="0"/>
          </a:p>
          <a:p>
            <a:endParaRPr lang="en-US" altLang="zh-CN" dirty="0"/>
          </a:p>
          <a:p>
            <a:r>
              <a:rPr lang="zh-CN" altLang="en-US" dirty="0" smtClean="0"/>
              <a:t>评价</a:t>
            </a:r>
            <a:endParaRPr lang="en-US" altLang="zh-CN" dirty="0" smtClean="0"/>
          </a:p>
          <a:p>
            <a:endParaRPr lang="en-US" altLang="zh-CN" dirty="0"/>
          </a:p>
          <a:p>
            <a:r>
              <a:rPr lang="zh-CN" altLang="en-US" dirty="0" smtClean="0"/>
              <a:t>点击</a:t>
            </a:r>
            <a:endParaRPr lang="zh-CN" altLang="en-US" dirty="0"/>
          </a:p>
        </p:txBody>
      </p:sp>
      <p:sp>
        <p:nvSpPr>
          <p:cNvPr id="10" name="TextBox 9"/>
          <p:cNvSpPr txBox="1"/>
          <p:nvPr/>
        </p:nvSpPr>
        <p:spPr>
          <a:xfrm>
            <a:off x="8316416" y="1712997"/>
            <a:ext cx="1008112" cy="4524315"/>
          </a:xfrm>
          <a:prstGeom prst="rect">
            <a:avLst/>
          </a:prstGeom>
          <a:noFill/>
        </p:spPr>
        <p:txBody>
          <a:bodyPr wrap="square" rtlCol="0">
            <a:spAutoFit/>
          </a:bodyPr>
          <a:lstStyle/>
          <a:p>
            <a:r>
              <a:rPr lang="zh-CN" altLang="en-US" dirty="0" smtClean="0"/>
              <a:t>打标</a:t>
            </a:r>
            <a:endParaRPr lang="en-US" altLang="zh-CN" dirty="0" smtClean="0"/>
          </a:p>
          <a:p>
            <a:endParaRPr lang="en-US" altLang="zh-CN" dirty="0"/>
          </a:p>
          <a:p>
            <a:r>
              <a:rPr lang="zh-CN" altLang="en-US" dirty="0" smtClean="0"/>
              <a:t>分享</a:t>
            </a:r>
            <a:endParaRPr lang="en-US" altLang="zh-CN" dirty="0" smtClean="0"/>
          </a:p>
          <a:p>
            <a:endParaRPr lang="en-US" altLang="zh-CN" dirty="0"/>
          </a:p>
          <a:p>
            <a:r>
              <a:rPr lang="zh-CN" altLang="en-US" dirty="0" smtClean="0"/>
              <a:t>跟随</a:t>
            </a:r>
            <a:endParaRPr lang="en-US" altLang="zh-CN" dirty="0" smtClean="0"/>
          </a:p>
          <a:p>
            <a:endParaRPr lang="en-US" altLang="zh-CN" dirty="0"/>
          </a:p>
          <a:p>
            <a:endParaRPr lang="en-US" altLang="zh-CN" dirty="0" smtClean="0"/>
          </a:p>
          <a:p>
            <a:endParaRPr lang="en-US" altLang="zh-CN" dirty="0" smtClean="0"/>
          </a:p>
          <a:p>
            <a:endParaRPr lang="en-US" altLang="zh-CN" dirty="0"/>
          </a:p>
          <a:p>
            <a:endParaRPr lang="en-US" altLang="zh-CN" dirty="0" smtClean="0"/>
          </a:p>
          <a:p>
            <a:endParaRPr lang="en-US" altLang="zh-CN" dirty="0"/>
          </a:p>
          <a:p>
            <a:r>
              <a:rPr lang="zh-CN" altLang="en-US" dirty="0" smtClean="0"/>
              <a:t>数据集</a:t>
            </a:r>
            <a:endParaRPr lang="en-US" altLang="zh-CN" dirty="0" smtClean="0"/>
          </a:p>
          <a:p>
            <a:r>
              <a:rPr lang="zh-CN" altLang="en-US" dirty="0" smtClean="0"/>
              <a:t> </a:t>
            </a:r>
            <a:endParaRPr lang="en-US" altLang="zh-CN" dirty="0"/>
          </a:p>
          <a:p>
            <a:r>
              <a:rPr lang="zh-CN" altLang="en-US" dirty="0"/>
              <a:t>信息</a:t>
            </a:r>
            <a:endParaRPr lang="en-US" altLang="zh-CN" dirty="0" smtClean="0"/>
          </a:p>
          <a:p>
            <a:endParaRPr lang="en-US" altLang="zh-CN" dirty="0"/>
          </a:p>
          <a:p>
            <a:r>
              <a:rPr lang="zh-CN" altLang="en-US" dirty="0" smtClean="0"/>
              <a:t>开放源</a:t>
            </a:r>
            <a:endParaRPr lang="zh-CN" altLang="en-US" dirty="0"/>
          </a:p>
        </p:txBody>
      </p:sp>
    </p:spTree>
    <p:extLst>
      <p:ext uri="{BB962C8B-B14F-4D97-AF65-F5344CB8AC3E}">
        <p14:creationId xmlns:p14="http://schemas.microsoft.com/office/powerpoint/2010/main" val="30912315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51520" y="980728"/>
            <a:ext cx="8608194" cy="5321300"/>
            <a:chOff x="333524" y="-20092"/>
            <a:chExt cx="8608194" cy="5321300"/>
          </a:xfrm>
        </p:grpSpPr>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1567"/>
            <a:stretch/>
          </p:blipFill>
          <p:spPr bwMode="auto">
            <a:xfrm>
              <a:off x="333524" y="-20092"/>
              <a:ext cx="8608194" cy="5230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6520" y="4419600"/>
              <a:ext cx="223837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4456361"/>
              <a:ext cx="2238375" cy="84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 name="TextBox 7"/>
          <p:cNvSpPr txBox="1"/>
          <p:nvPr/>
        </p:nvSpPr>
        <p:spPr>
          <a:xfrm>
            <a:off x="395536" y="5331693"/>
            <a:ext cx="2294260" cy="923330"/>
          </a:xfrm>
          <a:prstGeom prst="rect">
            <a:avLst/>
          </a:prstGeom>
          <a:noFill/>
        </p:spPr>
        <p:txBody>
          <a:bodyPr wrap="square" rtlCol="0">
            <a:spAutoFit/>
          </a:bodyPr>
          <a:lstStyle/>
          <a:p>
            <a:r>
              <a:rPr lang="en-US" altLang="zh-CN" dirty="0" smtClean="0"/>
              <a:t>The web was originally built to link static documents together.</a:t>
            </a:r>
            <a:endParaRPr lang="zh-CN" altLang="en-US" dirty="0"/>
          </a:p>
        </p:txBody>
      </p:sp>
      <p:sp>
        <p:nvSpPr>
          <p:cNvPr id="10" name="TextBox 9"/>
          <p:cNvSpPr txBox="1"/>
          <p:nvPr/>
        </p:nvSpPr>
        <p:spPr>
          <a:xfrm>
            <a:off x="3344516" y="5331693"/>
            <a:ext cx="2238375" cy="923330"/>
          </a:xfrm>
          <a:prstGeom prst="rect">
            <a:avLst/>
          </a:prstGeom>
          <a:noFill/>
        </p:spPr>
        <p:txBody>
          <a:bodyPr wrap="square" rtlCol="0">
            <a:spAutoFit/>
          </a:bodyPr>
          <a:lstStyle/>
          <a:p>
            <a:r>
              <a:rPr lang="en-US" altLang="zh-CN" dirty="0" smtClean="0"/>
              <a:t>But evolved to incorporate social media.</a:t>
            </a:r>
            <a:endParaRPr lang="zh-CN" altLang="en-US" dirty="0"/>
          </a:p>
        </p:txBody>
      </p:sp>
      <p:sp>
        <p:nvSpPr>
          <p:cNvPr id="11" name="TextBox 10"/>
          <p:cNvSpPr txBox="1"/>
          <p:nvPr/>
        </p:nvSpPr>
        <p:spPr>
          <a:xfrm>
            <a:off x="5940152" y="5264040"/>
            <a:ext cx="2997820" cy="1477328"/>
          </a:xfrm>
          <a:prstGeom prst="rect">
            <a:avLst/>
          </a:prstGeom>
          <a:noFill/>
        </p:spPr>
        <p:txBody>
          <a:bodyPr wrap="square" rtlCol="0">
            <a:spAutoFit/>
          </a:bodyPr>
          <a:lstStyle/>
          <a:p>
            <a:r>
              <a:rPr lang="en-US" altLang="zh-CN" dirty="0" smtClean="0"/>
              <a:t>And now web is built around people, where their profiles and content are moving with them as they visit different websites.</a:t>
            </a:r>
            <a:endParaRPr lang="zh-CN" altLang="en-US" dirty="0"/>
          </a:p>
        </p:txBody>
      </p:sp>
      <p:sp>
        <p:nvSpPr>
          <p:cNvPr id="12" name="TextBox 11"/>
          <p:cNvSpPr txBox="1"/>
          <p:nvPr/>
        </p:nvSpPr>
        <p:spPr>
          <a:xfrm>
            <a:off x="467544" y="719118"/>
            <a:ext cx="2088232" cy="523220"/>
          </a:xfrm>
          <a:prstGeom prst="rect">
            <a:avLst/>
          </a:prstGeom>
          <a:noFill/>
        </p:spPr>
        <p:txBody>
          <a:bodyPr wrap="square" rtlCol="0">
            <a:spAutoFit/>
          </a:bodyPr>
          <a:lstStyle/>
          <a:p>
            <a:r>
              <a:rPr lang="zh-CN" altLang="en-US" sz="2800" b="1" dirty="0" smtClean="0"/>
              <a:t>写在前面：</a:t>
            </a:r>
            <a:endParaRPr lang="zh-CN" altLang="en-US" sz="2800" b="1" dirty="0"/>
          </a:p>
        </p:txBody>
      </p:sp>
    </p:spTree>
    <p:extLst>
      <p:ext uri="{BB962C8B-B14F-4D97-AF65-F5344CB8AC3E}">
        <p14:creationId xmlns:p14="http://schemas.microsoft.com/office/powerpoint/2010/main" val="21906246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img7.ph.126.net/wEnpIaVVgipLJtVZRfkFbA==/1885882344133086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293" y="836712"/>
            <a:ext cx="7465131" cy="561662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0" y="4725144"/>
            <a:ext cx="6032128" cy="864096"/>
          </a:xfrm>
          <a:prstGeom prst="rect">
            <a:avLst/>
          </a:prstGeom>
          <a:solidFill>
            <a:srgbClr val="289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zh-CN" sz="2000" dirty="0"/>
              <a:t>兴趣</a:t>
            </a:r>
            <a:r>
              <a:rPr lang="zh-CN" altLang="zh-CN" sz="2000" dirty="0" smtClean="0"/>
              <a:t>图谱是</a:t>
            </a:r>
            <a:r>
              <a:rPr lang="zh-CN" altLang="zh-CN" sz="2000" dirty="0"/>
              <a:t>一种表明</a:t>
            </a:r>
            <a:r>
              <a:rPr lang="en-US" altLang="zh-CN" sz="2000" dirty="0"/>
              <a:t>“</a:t>
            </a:r>
            <a:r>
              <a:rPr lang="zh-CN" altLang="zh-CN" sz="2000" dirty="0"/>
              <a:t>我喜欢这个</a:t>
            </a:r>
            <a:r>
              <a:rPr lang="en-US" altLang="zh-CN" sz="2000" dirty="0"/>
              <a:t>”</a:t>
            </a:r>
            <a:r>
              <a:rPr lang="zh-CN" altLang="zh-CN" sz="2000" dirty="0"/>
              <a:t>的网络图谱</a:t>
            </a:r>
            <a:r>
              <a:rPr lang="zh-CN" altLang="zh-CN" sz="2000" dirty="0" smtClean="0"/>
              <a:t>。</a:t>
            </a:r>
            <a:endParaRPr lang="en-US" altLang="zh-CN" sz="2000" dirty="0" smtClean="0"/>
          </a:p>
          <a:p>
            <a:pPr lvl="0"/>
            <a:r>
              <a:rPr lang="zh-CN" altLang="zh-CN" sz="2000" dirty="0" smtClean="0"/>
              <a:t>对</a:t>
            </a:r>
            <a:r>
              <a:rPr lang="zh-CN" altLang="zh-CN" sz="2000" dirty="0"/>
              <a:t>单个用户是灵活、动态、易变的。</a:t>
            </a:r>
            <a:endParaRPr lang="zh-CN" altLang="en-US" sz="2000" dirty="0"/>
          </a:p>
        </p:txBody>
      </p:sp>
      <p:sp>
        <p:nvSpPr>
          <p:cNvPr id="7" name="TextBox 6"/>
          <p:cNvSpPr txBox="1"/>
          <p:nvPr/>
        </p:nvSpPr>
        <p:spPr>
          <a:xfrm>
            <a:off x="251520" y="1340768"/>
            <a:ext cx="2764544" cy="461665"/>
          </a:xfrm>
          <a:prstGeom prst="rect">
            <a:avLst/>
          </a:prstGeom>
          <a:noFill/>
        </p:spPr>
        <p:txBody>
          <a:bodyPr wrap="square" rtlCol="0">
            <a:spAutoFit/>
          </a:bodyPr>
          <a:lstStyle/>
          <a:p>
            <a:r>
              <a:rPr lang="zh-CN" altLang="en-US" sz="2400" b="1" dirty="0" smtClean="0"/>
              <a:t>兴趣抽取、集成 </a:t>
            </a:r>
            <a:r>
              <a:rPr lang="en-US" altLang="zh-CN" sz="2400" b="1" dirty="0" smtClean="0"/>
              <a:t>…</a:t>
            </a:r>
            <a:endParaRPr lang="zh-CN" altLang="en-US" sz="2400" b="1" dirty="0"/>
          </a:p>
        </p:txBody>
      </p:sp>
    </p:spTree>
    <p:extLst>
      <p:ext uri="{BB962C8B-B14F-4D97-AF65-F5344CB8AC3E}">
        <p14:creationId xmlns:p14="http://schemas.microsoft.com/office/powerpoint/2010/main" val="361324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8000" dirty="0">
                <a:latin typeface="方正舒体" pitchFamily="2" charset="-122"/>
                <a:ea typeface="方正舒体" pitchFamily="2" charset="-122"/>
              </a:rPr>
              <a:t>社交</a:t>
            </a:r>
            <a:r>
              <a:rPr lang="zh-CN" altLang="en-US" sz="8000" dirty="0" smtClean="0">
                <a:latin typeface="方正舒体" pitchFamily="2" charset="-122"/>
                <a:ea typeface="方正舒体" pitchFamily="2" charset="-122"/>
              </a:rPr>
              <a:t>图谱</a:t>
            </a:r>
            <a:endParaRPr lang="en-US" altLang="zh-CN" sz="8000" dirty="0" smtClean="0">
              <a:latin typeface="方正舒体" pitchFamily="2" charset="-122"/>
              <a:ea typeface="方正舒体" pitchFamily="2" charset="-122"/>
            </a:endParaRPr>
          </a:p>
          <a:p>
            <a:pPr marL="0" indent="0">
              <a:buNone/>
            </a:pPr>
            <a:r>
              <a:rPr lang="en-US" altLang="zh-CN" sz="8000" dirty="0">
                <a:latin typeface="方正舒体" pitchFamily="2" charset="-122"/>
                <a:ea typeface="方正舒体" pitchFamily="2" charset="-122"/>
              </a:rPr>
              <a:t> </a:t>
            </a:r>
            <a:r>
              <a:rPr lang="en-US" altLang="zh-CN" sz="8000" dirty="0" smtClean="0">
                <a:latin typeface="方正舒体" pitchFamily="2" charset="-122"/>
                <a:ea typeface="方正舒体" pitchFamily="2" charset="-122"/>
              </a:rPr>
              <a:t>     -</a:t>
            </a:r>
            <a:r>
              <a:rPr lang="zh-CN" altLang="en-US" sz="8000" dirty="0">
                <a:latin typeface="方正舒体" pitchFamily="2" charset="-122"/>
                <a:ea typeface="方正舒体" pitchFamily="2" charset="-122"/>
              </a:rPr>
              <a:t>兴趣图谱</a:t>
            </a:r>
          </a:p>
        </p:txBody>
      </p:sp>
    </p:spTree>
    <p:extLst>
      <p:ext uri="{BB962C8B-B14F-4D97-AF65-F5344CB8AC3E}">
        <p14:creationId xmlns:p14="http://schemas.microsoft.com/office/powerpoint/2010/main" val="13730371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3375886994"/>
              </p:ext>
            </p:extLst>
          </p:nvPr>
        </p:nvGraphicFramePr>
        <p:xfrm>
          <a:off x="457200" y="1935163"/>
          <a:ext cx="8229600" cy="4389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51519" y="1196752"/>
            <a:ext cx="4968553" cy="461665"/>
          </a:xfrm>
          <a:prstGeom prst="rect">
            <a:avLst/>
          </a:prstGeom>
          <a:noFill/>
        </p:spPr>
        <p:txBody>
          <a:bodyPr wrap="square" rtlCol="0">
            <a:spAutoFit/>
          </a:bodyPr>
          <a:lstStyle/>
          <a:p>
            <a:r>
              <a:rPr lang="zh-CN" altLang="en-US" sz="2400" b="1" dirty="0" smtClean="0"/>
              <a:t>回顾兴趣图谱 </a:t>
            </a:r>
            <a:r>
              <a:rPr lang="en-US" altLang="zh-CN" sz="2400" b="1" dirty="0" smtClean="0"/>
              <a:t>– </a:t>
            </a:r>
            <a:r>
              <a:rPr lang="zh-CN" altLang="en-US" sz="2400" b="1" dirty="0" smtClean="0"/>
              <a:t>社交图谱的概念：</a:t>
            </a:r>
            <a:endParaRPr lang="zh-CN" altLang="en-US" sz="2400" b="1" dirty="0"/>
          </a:p>
        </p:txBody>
      </p:sp>
    </p:spTree>
    <p:extLst>
      <p:ext uri="{BB962C8B-B14F-4D97-AF65-F5344CB8AC3E}">
        <p14:creationId xmlns:p14="http://schemas.microsoft.com/office/powerpoint/2010/main" val="37530624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55576" y="1827899"/>
            <a:ext cx="7730646" cy="4553429"/>
            <a:chOff x="1017818" y="1322940"/>
            <a:chExt cx="7730646" cy="4553429"/>
          </a:xfrm>
        </p:grpSpPr>
        <p:sp>
          <p:nvSpPr>
            <p:cNvPr id="6" name="任意多边形 5"/>
            <p:cNvSpPr/>
            <p:nvPr/>
          </p:nvSpPr>
          <p:spPr>
            <a:xfrm>
              <a:off x="1791199" y="1810772"/>
              <a:ext cx="2709872" cy="813119"/>
            </a:xfrm>
            <a:custGeom>
              <a:avLst/>
              <a:gdLst>
                <a:gd name="connsiteX0" fmla="*/ 0 w 2709872"/>
                <a:gd name="connsiteY0" fmla="*/ 0 h 813119"/>
                <a:gd name="connsiteX1" fmla="*/ 2709872 w 2709872"/>
                <a:gd name="connsiteY1" fmla="*/ 0 h 813119"/>
                <a:gd name="connsiteX2" fmla="*/ 2709872 w 2709872"/>
                <a:gd name="connsiteY2" fmla="*/ 813119 h 813119"/>
                <a:gd name="connsiteX3" fmla="*/ 0 w 2709872"/>
                <a:gd name="connsiteY3" fmla="*/ 813119 h 813119"/>
                <a:gd name="connsiteX4" fmla="*/ 0 w 2709872"/>
                <a:gd name="connsiteY4" fmla="*/ 0 h 81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72" h="813119">
                  <a:moveTo>
                    <a:pt x="0" y="0"/>
                  </a:moveTo>
                  <a:lnTo>
                    <a:pt x="2709872" y="0"/>
                  </a:lnTo>
                  <a:lnTo>
                    <a:pt x="2709872" y="813119"/>
                  </a:lnTo>
                  <a:lnTo>
                    <a:pt x="0" y="813119"/>
                  </a:lnTo>
                  <a:lnTo>
                    <a:pt x="0" y="0"/>
                  </a:lnTo>
                  <a:close/>
                </a:path>
              </a:pathLst>
            </a:custGeom>
            <a:solidFill>
              <a:srgbClr val="8EB4E3">
                <a:alpha val="89804"/>
              </a:srgbClr>
            </a:solidFill>
          </p:spPr>
          <p:style>
            <a:lnRef idx="2">
              <a:schemeClr val="lt1">
                <a:hueOff val="0"/>
                <a:satOff val="0"/>
                <a:lumOff val="0"/>
                <a:alphaOff val="0"/>
              </a:schemeClr>
            </a:lnRef>
            <a:fillRef idx="1">
              <a:schemeClr val="accent1">
                <a:alpha val="90000"/>
                <a:tint val="55000"/>
                <a:hueOff val="0"/>
                <a:satOff val="0"/>
                <a:lumOff val="0"/>
                <a:alphaOff val="0"/>
              </a:schemeClr>
            </a:fillRef>
            <a:effectRef idx="0">
              <a:schemeClr val="accent1">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433580" tIns="128016" rIns="128015" bIns="128016"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chemeClr val="bg1"/>
                  </a:solidFill>
                </a:rPr>
                <a:t>以兴趣点为最小单位</a:t>
              </a:r>
              <a:endParaRPr lang="zh-CN" altLang="en-US" sz="1800" b="1" kern="1200" dirty="0">
                <a:solidFill>
                  <a:schemeClr val="bg1"/>
                </a:solidFill>
              </a:endParaRPr>
            </a:p>
          </p:txBody>
        </p:sp>
        <p:sp>
          <p:nvSpPr>
            <p:cNvPr id="7" name="任意多边形 6"/>
            <p:cNvSpPr/>
            <p:nvPr/>
          </p:nvSpPr>
          <p:spPr>
            <a:xfrm>
              <a:off x="1791199" y="2623892"/>
              <a:ext cx="2709872" cy="813119"/>
            </a:xfrm>
            <a:custGeom>
              <a:avLst/>
              <a:gdLst>
                <a:gd name="connsiteX0" fmla="*/ 0 w 2709872"/>
                <a:gd name="connsiteY0" fmla="*/ 0 h 813119"/>
                <a:gd name="connsiteX1" fmla="*/ 2709872 w 2709872"/>
                <a:gd name="connsiteY1" fmla="*/ 0 h 813119"/>
                <a:gd name="connsiteX2" fmla="*/ 2709872 w 2709872"/>
                <a:gd name="connsiteY2" fmla="*/ 813119 h 813119"/>
                <a:gd name="connsiteX3" fmla="*/ 0 w 2709872"/>
                <a:gd name="connsiteY3" fmla="*/ 813119 h 813119"/>
                <a:gd name="connsiteX4" fmla="*/ 0 w 2709872"/>
                <a:gd name="connsiteY4" fmla="*/ 0 h 81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72" h="813119">
                  <a:moveTo>
                    <a:pt x="0" y="0"/>
                  </a:moveTo>
                  <a:lnTo>
                    <a:pt x="2709872" y="0"/>
                  </a:lnTo>
                  <a:lnTo>
                    <a:pt x="2709872" y="813119"/>
                  </a:lnTo>
                  <a:lnTo>
                    <a:pt x="0" y="813119"/>
                  </a:lnTo>
                  <a:lnTo>
                    <a:pt x="0" y="0"/>
                  </a:lnTo>
                  <a:close/>
                </a:path>
              </a:pathLst>
            </a:custGeom>
            <a:solidFill>
              <a:srgbClr val="8EB4E3">
                <a:alpha val="89804"/>
              </a:srgbClr>
            </a:solidFill>
          </p:spPr>
          <p:style>
            <a:lnRef idx="2">
              <a:schemeClr val="lt1">
                <a:hueOff val="0"/>
                <a:satOff val="0"/>
                <a:lumOff val="0"/>
                <a:alphaOff val="0"/>
              </a:schemeClr>
            </a:lnRef>
            <a:fillRef idx="1">
              <a:schemeClr val="accent1">
                <a:alpha val="90000"/>
                <a:tint val="55000"/>
                <a:hueOff val="0"/>
                <a:satOff val="0"/>
                <a:lumOff val="0"/>
                <a:alphaOff val="0"/>
              </a:schemeClr>
            </a:fillRef>
            <a:effectRef idx="0">
              <a:schemeClr val="accent1">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433580" tIns="128016" rIns="128015" bIns="128016"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chemeClr val="bg1"/>
                  </a:solidFill>
                </a:rPr>
                <a:t>多为单向关系</a:t>
              </a:r>
              <a:endParaRPr lang="zh-CN" altLang="en-US" sz="1800" b="1" kern="1200" dirty="0">
                <a:solidFill>
                  <a:schemeClr val="bg1"/>
                </a:solidFill>
              </a:endParaRPr>
            </a:p>
          </p:txBody>
        </p:sp>
        <p:sp>
          <p:nvSpPr>
            <p:cNvPr id="8" name="任意多边形 7"/>
            <p:cNvSpPr/>
            <p:nvPr/>
          </p:nvSpPr>
          <p:spPr>
            <a:xfrm>
              <a:off x="1791199" y="3437011"/>
              <a:ext cx="2709872" cy="813119"/>
            </a:xfrm>
            <a:custGeom>
              <a:avLst/>
              <a:gdLst>
                <a:gd name="connsiteX0" fmla="*/ 0 w 2709872"/>
                <a:gd name="connsiteY0" fmla="*/ 0 h 813119"/>
                <a:gd name="connsiteX1" fmla="*/ 2709872 w 2709872"/>
                <a:gd name="connsiteY1" fmla="*/ 0 h 813119"/>
                <a:gd name="connsiteX2" fmla="*/ 2709872 w 2709872"/>
                <a:gd name="connsiteY2" fmla="*/ 813119 h 813119"/>
                <a:gd name="connsiteX3" fmla="*/ 0 w 2709872"/>
                <a:gd name="connsiteY3" fmla="*/ 813119 h 813119"/>
                <a:gd name="connsiteX4" fmla="*/ 0 w 2709872"/>
                <a:gd name="connsiteY4" fmla="*/ 0 h 81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72" h="813119">
                  <a:moveTo>
                    <a:pt x="0" y="0"/>
                  </a:moveTo>
                  <a:lnTo>
                    <a:pt x="2709872" y="0"/>
                  </a:lnTo>
                  <a:lnTo>
                    <a:pt x="2709872" y="813119"/>
                  </a:lnTo>
                  <a:lnTo>
                    <a:pt x="0" y="813119"/>
                  </a:lnTo>
                  <a:lnTo>
                    <a:pt x="0" y="0"/>
                  </a:lnTo>
                  <a:close/>
                </a:path>
              </a:pathLst>
            </a:custGeom>
            <a:solidFill>
              <a:srgbClr val="8EB4E3">
                <a:alpha val="89804"/>
              </a:srgbClr>
            </a:solidFill>
          </p:spPr>
          <p:style>
            <a:lnRef idx="2">
              <a:schemeClr val="lt1">
                <a:hueOff val="0"/>
                <a:satOff val="0"/>
                <a:lumOff val="0"/>
                <a:alphaOff val="0"/>
              </a:schemeClr>
            </a:lnRef>
            <a:fillRef idx="1">
              <a:schemeClr val="accent1">
                <a:alpha val="90000"/>
                <a:tint val="55000"/>
                <a:hueOff val="0"/>
                <a:satOff val="0"/>
                <a:lumOff val="0"/>
                <a:alphaOff val="0"/>
              </a:schemeClr>
            </a:fillRef>
            <a:effectRef idx="0">
              <a:schemeClr val="accent1">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433580" tIns="128016" rIns="128015" bIns="128016"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chemeClr val="bg1"/>
                  </a:solidFill>
                </a:rPr>
                <a:t>弱关系</a:t>
              </a:r>
              <a:endParaRPr lang="zh-CN" altLang="en-US" sz="1800" b="1" kern="1200" dirty="0">
                <a:solidFill>
                  <a:schemeClr val="bg1"/>
                </a:solidFill>
              </a:endParaRPr>
            </a:p>
          </p:txBody>
        </p:sp>
        <p:sp>
          <p:nvSpPr>
            <p:cNvPr id="9" name="任意多边形 8"/>
            <p:cNvSpPr/>
            <p:nvPr/>
          </p:nvSpPr>
          <p:spPr>
            <a:xfrm>
              <a:off x="1791199" y="4250131"/>
              <a:ext cx="2709872" cy="813119"/>
            </a:xfrm>
            <a:custGeom>
              <a:avLst/>
              <a:gdLst>
                <a:gd name="connsiteX0" fmla="*/ 0 w 2709872"/>
                <a:gd name="connsiteY0" fmla="*/ 0 h 813119"/>
                <a:gd name="connsiteX1" fmla="*/ 2709872 w 2709872"/>
                <a:gd name="connsiteY1" fmla="*/ 0 h 813119"/>
                <a:gd name="connsiteX2" fmla="*/ 2709872 w 2709872"/>
                <a:gd name="connsiteY2" fmla="*/ 813119 h 813119"/>
                <a:gd name="connsiteX3" fmla="*/ 0 w 2709872"/>
                <a:gd name="connsiteY3" fmla="*/ 813119 h 813119"/>
                <a:gd name="connsiteX4" fmla="*/ 0 w 2709872"/>
                <a:gd name="connsiteY4" fmla="*/ 0 h 81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72" h="813119">
                  <a:moveTo>
                    <a:pt x="0" y="0"/>
                  </a:moveTo>
                  <a:lnTo>
                    <a:pt x="2709872" y="0"/>
                  </a:lnTo>
                  <a:lnTo>
                    <a:pt x="2709872" y="813119"/>
                  </a:lnTo>
                  <a:lnTo>
                    <a:pt x="0" y="813119"/>
                  </a:lnTo>
                  <a:lnTo>
                    <a:pt x="0" y="0"/>
                  </a:lnTo>
                  <a:close/>
                </a:path>
              </a:pathLst>
            </a:custGeom>
            <a:solidFill>
              <a:srgbClr val="8EB4E3">
                <a:alpha val="89804"/>
              </a:srgbClr>
            </a:solidFill>
          </p:spPr>
          <p:style>
            <a:lnRef idx="2">
              <a:schemeClr val="lt1">
                <a:hueOff val="0"/>
                <a:satOff val="0"/>
                <a:lumOff val="0"/>
                <a:alphaOff val="0"/>
              </a:schemeClr>
            </a:lnRef>
            <a:fillRef idx="1">
              <a:schemeClr val="accent1">
                <a:alpha val="90000"/>
                <a:tint val="55000"/>
                <a:hueOff val="0"/>
                <a:satOff val="0"/>
                <a:lumOff val="0"/>
                <a:alphaOff val="0"/>
              </a:schemeClr>
            </a:fillRef>
            <a:effectRef idx="0">
              <a:schemeClr val="accent1">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433580" tIns="128016" rIns="128015" bIns="128016"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chemeClr val="bg1"/>
                  </a:solidFill>
                </a:rPr>
                <a:t>关系拓展</a:t>
              </a:r>
              <a:endParaRPr lang="zh-CN" altLang="en-US" sz="1800" b="1" kern="1200" dirty="0">
                <a:solidFill>
                  <a:schemeClr val="bg1"/>
                </a:solidFill>
              </a:endParaRPr>
            </a:p>
          </p:txBody>
        </p:sp>
        <p:sp>
          <p:nvSpPr>
            <p:cNvPr id="10" name="任意多边形 9"/>
            <p:cNvSpPr/>
            <p:nvPr/>
          </p:nvSpPr>
          <p:spPr>
            <a:xfrm>
              <a:off x="1791199" y="5063250"/>
              <a:ext cx="2709872" cy="813119"/>
            </a:xfrm>
            <a:custGeom>
              <a:avLst/>
              <a:gdLst>
                <a:gd name="connsiteX0" fmla="*/ 0 w 2709872"/>
                <a:gd name="connsiteY0" fmla="*/ 0 h 813119"/>
                <a:gd name="connsiteX1" fmla="*/ 2709872 w 2709872"/>
                <a:gd name="connsiteY1" fmla="*/ 0 h 813119"/>
                <a:gd name="connsiteX2" fmla="*/ 2709872 w 2709872"/>
                <a:gd name="connsiteY2" fmla="*/ 813119 h 813119"/>
                <a:gd name="connsiteX3" fmla="*/ 0 w 2709872"/>
                <a:gd name="connsiteY3" fmla="*/ 813119 h 813119"/>
                <a:gd name="connsiteX4" fmla="*/ 0 w 2709872"/>
                <a:gd name="connsiteY4" fmla="*/ 0 h 81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72" h="813119">
                  <a:moveTo>
                    <a:pt x="0" y="0"/>
                  </a:moveTo>
                  <a:lnTo>
                    <a:pt x="2709872" y="0"/>
                  </a:lnTo>
                  <a:lnTo>
                    <a:pt x="2709872" y="813119"/>
                  </a:lnTo>
                  <a:lnTo>
                    <a:pt x="0" y="813119"/>
                  </a:lnTo>
                  <a:lnTo>
                    <a:pt x="0" y="0"/>
                  </a:lnTo>
                  <a:close/>
                </a:path>
              </a:pathLst>
            </a:custGeom>
            <a:solidFill>
              <a:srgbClr val="8EB4E3">
                <a:alpha val="89804"/>
              </a:srgbClr>
            </a:solidFill>
          </p:spPr>
          <p:style>
            <a:lnRef idx="2">
              <a:schemeClr val="lt1">
                <a:hueOff val="0"/>
                <a:satOff val="0"/>
                <a:lumOff val="0"/>
                <a:alphaOff val="0"/>
              </a:schemeClr>
            </a:lnRef>
            <a:fillRef idx="1">
              <a:schemeClr val="accent1">
                <a:alpha val="90000"/>
                <a:tint val="55000"/>
                <a:hueOff val="0"/>
                <a:satOff val="0"/>
                <a:lumOff val="0"/>
                <a:alphaOff val="0"/>
              </a:schemeClr>
            </a:fillRef>
            <a:effectRef idx="0">
              <a:schemeClr val="accent1">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433580" tIns="128016" rIns="128015" bIns="128016"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chemeClr val="bg1"/>
                  </a:solidFill>
                </a:rPr>
                <a:t>默认公开</a:t>
              </a:r>
              <a:endParaRPr lang="zh-CN" altLang="en-US" sz="1800" b="1" kern="1200" dirty="0">
                <a:solidFill>
                  <a:schemeClr val="bg1"/>
                </a:solidFill>
              </a:endParaRPr>
            </a:p>
          </p:txBody>
        </p:sp>
        <p:sp>
          <p:nvSpPr>
            <p:cNvPr id="11" name="任意多边形 10"/>
            <p:cNvSpPr/>
            <p:nvPr/>
          </p:nvSpPr>
          <p:spPr>
            <a:xfrm>
              <a:off x="1017818" y="1322940"/>
              <a:ext cx="1249926" cy="1138205"/>
            </a:xfrm>
            <a:custGeom>
              <a:avLst/>
              <a:gdLst>
                <a:gd name="connsiteX0" fmla="*/ 0 w 812713"/>
                <a:gd name="connsiteY0" fmla="*/ 406357 h 812713"/>
                <a:gd name="connsiteX1" fmla="*/ 406357 w 812713"/>
                <a:gd name="connsiteY1" fmla="*/ 0 h 812713"/>
                <a:gd name="connsiteX2" fmla="*/ 812714 w 812713"/>
                <a:gd name="connsiteY2" fmla="*/ 406357 h 812713"/>
                <a:gd name="connsiteX3" fmla="*/ 406357 w 812713"/>
                <a:gd name="connsiteY3" fmla="*/ 812714 h 812713"/>
                <a:gd name="connsiteX4" fmla="*/ 0 w 812713"/>
                <a:gd name="connsiteY4" fmla="*/ 406357 h 812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713" h="812713">
                  <a:moveTo>
                    <a:pt x="0" y="406357"/>
                  </a:moveTo>
                  <a:cubicBezTo>
                    <a:pt x="0" y="181932"/>
                    <a:pt x="181932" y="0"/>
                    <a:pt x="406357" y="0"/>
                  </a:cubicBezTo>
                  <a:cubicBezTo>
                    <a:pt x="630782" y="0"/>
                    <a:pt x="812714" y="181932"/>
                    <a:pt x="812714" y="406357"/>
                  </a:cubicBezTo>
                  <a:cubicBezTo>
                    <a:pt x="812714" y="630782"/>
                    <a:pt x="630782" y="812714"/>
                    <a:pt x="406357" y="812714"/>
                  </a:cubicBezTo>
                  <a:cubicBezTo>
                    <a:pt x="181932" y="812714"/>
                    <a:pt x="0" y="630782"/>
                    <a:pt x="0" y="406357"/>
                  </a:cubicBezTo>
                  <a:close/>
                </a:path>
              </a:pathLst>
            </a:custGeom>
          </p:spPr>
          <p:style>
            <a:lnRef idx="3">
              <a:schemeClr val="lt1">
                <a:hueOff val="0"/>
                <a:satOff val="0"/>
                <a:lumOff val="0"/>
                <a:alphaOff val="0"/>
              </a:schemeClr>
            </a:lnRef>
            <a:fillRef idx="1">
              <a:schemeClr val="accent1">
                <a:shade val="50000"/>
                <a:hueOff val="0"/>
                <a:satOff val="0"/>
                <a:lumOff val="0"/>
                <a:alphaOff val="0"/>
              </a:schemeClr>
            </a:fillRef>
            <a:effectRef idx="1">
              <a:schemeClr val="accent1">
                <a:shade val="50000"/>
                <a:hueOff val="0"/>
                <a:satOff val="0"/>
                <a:lumOff val="0"/>
                <a:alphaOff val="0"/>
              </a:schemeClr>
            </a:effectRef>
            <a:fontRef idx="minor">
              <a:schemeClr val="lt1"/>
            </a:fontRef>
          </p:style>
          <p:txBody>
            <a:bodyPr spcFirstLastPara="0" vert="horz" wrap="square" lIns="119019" tIns="119019" rIns="119019" bIns="119019" numCol="1" spcCol="1270" anchor="ctr" anchorCtr="0">
              <a:noAutofit/>
            </a:bodyPr>
            <a:lstStyle/>
            <a:p>
              <a:pPr lvl="0" algn="ctr" defTabSz="844550">
                <a:lnSpc>
                  <a:spcPct val="90000"/>
                </a:lnSpc>
                <a:spcBef>
                  <a:spcPct val="0"/>
                </a:spcBef>
                <a:spcAft>
                  <a:spcPct val="35000"/>
                </a:spcAft>
              </a:pPr>
              <a:r>
                <a:rPr lang="zh-CN" altLang="en-US" sz="2800" kern="1200" dirty="0" smtClean="0"/>
                <a:t>兴趣图谱</a:t>
              </a:r>
              <a:endParaRPr lang="zh-CN" altLang="en-US" sz="2800" kern="1200" dirty="0"/>
            </a:p>
          </p:txBody>
        </p:sp>
        <p:sp>
          <p:nvSpPr>
            <p:cNvPr id="12" name="任意多边形 11"/>
            <p:cNvSpPr/>
            <p:nvPr/>
          </p:nvSpPr>
          <p:spPr>
            <a:xfrm>
              <a:off x="5313785" y="1810772"/>
              <a:ext cx="2709872" cy="813119"/>
            </a:xfrm>
            <a:custGeom>
              <a:avLst/>
              <a:gdLst>
                <a:gd name="connsiteX0" fmla="*/ 0 w 2709872"/>
                <a:gd name="connsiteY0" fmla="*/ 0 h 813119"/>
                <a:gd name="connsiteX1" fmla="*/ 2709872 w 2709872"/>
                <a:gd name="connsiteY1" fmla="*/ 0 h 813119"/>
                <a:gd name="connsiteX2" fmla="*/ 2709872 w 2709872"/>
                <a:gd name="connsiteY2" fmla="*/ 813119 h 813119"/>
                <a:gd name="connsiteX3" fmla="*/ 0 w 2709872"/>
                <a:gd name="connsiteY3" fmla="*/ 813119 h 813119"/>
                <a:gd name="connsiteX4" fmla="*/ 0 w 2709872"/>
                <a:gd name="connsiteY4" fmla="*/ 0 h 81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72" h="813119">
                  <a:moveTo>
                    <a:pt x="0" y="0"/>
                  </a:moveTo>
                  <a:lnTo>
                    <a:pt x="2709872" y="0"/>
                  </a:lnTo>
                  <a:lnTo>
                    <a:pt x="2709872" y="813119"/>
                  </a:lnTo>
                  <a:lnTo>
                    <a:pt x="0" y="813119"/>
                  </a:lnTo>
                  <a:lnTo>
                    <a:pt x="0" y="0"/>
                  </a:lnTo>
                  <a:close/>
                </a:path>
              </a:pathLst>
            </a:custGeom>
            <a:solidFill>
              <a:srgbClr val="8EB4E3">
                <a:alpha val="89804"/>
              </a:srgbClr>
            </a:solidFill>
          </p:spPr>
          <p:style>
            <a:lnRef idx="2">
              <a:schemeClr val="lt1">
                <a:hueOff val="0"/>
                <a:satOff val="0"/>
                <a:lumOff val="0"/>
                <a:alphaOff val="0"/>
              </a:schemeClr>
            </a:lnRef>
            <a:fillRef idx="1">
              <a:schemeClr val="accent1">
                <a:alpha val="90000"/>
                <a:tint val="55000"/>
                <a:hueOff val="0"/>
                <a:satOff val="0"/>
                <a:lumOff val="0"/>
                <a:alphaOff val="0"/>
              </a:schemeClr>
            </a:fillRef>
            <a:effectRef idx="0">
              <a:schemeClr val="accent1">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433580" tIns="128016" rIns="128015" bIns="128016"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chemeClr val="bg1"/>
                  </a:solidFill>
                </a:rPr>
                <a:t>以人为最小单位</a:t>
              </a:r>
              <a:endParaRPr lang="zh-CN" altLang="en-US" sz="1800" b="1" kern="1200" dirty="0">
                <a:solidFill>
                  <a:schemeClr val="bg1"/>
                </a:solidFill>
              </a:endParaRPr>
            </a:p>
          </p:txBody>
        </p:sp>
        <p:sp>
          <p:nvSpPr>
            <p:cNvPr id="13" name="任意多边形 12"/>
            <p:cNvSpPr/>
            <p:nvPr/>
          </p:nvSpPr>
          <p:spPr>
            <a:xfrm>
              <a:off x="5313785" y="2623892"/>
              <a:ext cx="2709872" cy="813119"/>
            </a:xfrm>
            <a:custGeom>
              <a:avLst/>
              <a:gdLst>
                <a:gd name="connsiteX0" fmla="*/ 0 w 2709872"/>
                <a:gd name="connsiteY0" fmla="*/ 0 h 813119"/>
                <a:gd name="connsiteX1" fmla="*/ 2709872 w 2709872"/>
                <a:gd name="connsiteY1" fmla="*/ 0 h 813119"/>
                <a:gd name="connsiteX2" fmla="*/ 2709872 w 2709872"/>
                <a:gd name="connsiteY2" fmla="*/ 813119 h 813119"/>
                <a:gd name="connsiteX3" fmla="*/ 0 w 2709872"/>
                <a:gd name="connsiteY3" fmla="*/ 813119 h 813119"/>
                <a:gd name="connsiteX4" fmla="*/ 0 w 2709872"/>
                <a:gd name="connsiteY4" fmla="*/ 0 h 81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72" h="813119">
                  <a:moveTo>
                    <a:pt x="0" y="0"/>
                  </a:moveTo>
                  <a:lnTo>
                    <a:pt x="2709872" y="0"/>
                  </a:lnTo>
                  <a:lnTo>
                    <a:pt x="2709872" y="813119"/>
                  </a:lnTo>
                  <a:lnTo>
                    <a:pt x="0" y="813119"/>
                  </a:lnTo>
                  <a:lnTo>
                    <a:pt x="0" y="0"/>
                  </a:lnTo>
                  <a:close/>
                </a:path>
              </a:pathLst>
            </a:custGeom>
            <a:solidFill>
              <a:srgbClr val="8EB4E3">
                <a:alpha val="89804"/>
              </a:srgbClr>
            </a:solidFill>
          </p:spPr>
          <p:style>
            <a:lnRef idx="2">
              <a:schemeClr val="lt1">
                <a:hueOff val="0"/>
                <a:satOff val="0"/>
                <a:lumOff val="0"/>
                <a:alphaOff val="0"/>
              </a:schemeClr>
            </a:lnRef>
            <a:fillRef idx="1">
              <a:schemeClr val="accent1">
                <a:alpha val="90000"/>
                <a:tint val="55000"/>
                <a:hueOff val="0"/>
                <a:satOff val="0"/>
                <a:lumOff val="0"/>
                <a:alphaOff val="0"/>
              </a:schemeClr>
            </a:fillRef>
            <a:effectRef idx="0">
              <a:schemeClr val="accent1">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433580" tIns="128016" rIns="128015" bIns="128016"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chemeClr val="bg1"/>
                  </a:solidFill>
                </a:rPr>
                <a:t>多为双向关系</a:t>
              </a:r>
              <a:endParaRPr lang="zh-CN" altLang="en-US" sz="1800" b="1" kern="1200" dirty="0">
                <a:solidFill>
                  <a:schemeClr val="bg1"/>
                </a:solidFill>
              </a:endParaRPr>
            </a:p>
          </p:txBody>
        </p:sp>
        <p:sp>
          <p:nvSpPr>
            <p:cNvPr id="14" name="任意多边形 13"/>
            <p:cNvSpPr/>
            <p:nvPr/>
          </p:nvSpPr>
          <p:spPr>
            <a:xfrm>
              <a:off x="5313785" y="3437011"/>
              <a:ext cx="2709872" cy="813119"/>
            </a:xfrm>
            <a:custGeom>
              <a:avLst/>
              <a:gdLst>
                <a:gd name="connsiteX0" fmla="*/ 0 w 2709872"/>
                <a:gd name="connsiteY0" fmla="*/ 0 h 813119"/>
                <a:gd name="connsiteX1" fmla="*/ 2709872 w 2709872"/>
                <a:gd name="connsiteY1" fmla="*/ 0 h 813119"/>
                <a:gd name="connsiteX2" fmla="*/ 2709872 w 2709872"/>
                <a:gd name="connsiteY2" fmla="*/ 813119 h 813119"/>
                <a:gd name="connsiteX3" fmla="*/ 0 w 2709872"/>
                <a:gd name="connsiteY3" fmla="*/ 813119 h 813119"/>
                <a:gd name="connsiteX4" fmla="*/ 0 w 2709872"/>
                <a:gd name="connsiteY4" fmla="*/ 0 h 81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72" h="813119">
                  <a:moveTo>
                    <a:pt x="0" y="0"/>
                  </a:moveTo>
                  <a:lnTo>
                    <a:pt x="2709872" y="0"/>
                  </a:lnTo>
                  <a:lnTo>
                    <a:pt x="2709872" y="813119"/>
                  </a:lnTo>
                  <a:lnTo>
                    <a:pt x="0" y="813119"/>
                  </a:lnTo>
                  <a:lnTo>
                    <a:pt x="0" y="0"/>
                  </a:lnTo>
                  <a:close/>
                </a:path>
              </a:pathLst>
            </a:custGeom>
            <a:solidFill>
              <a:srgbClr val="8EB4E3">
                <a:alpha val="89804"/>
              </a:srgbClr>
            </a:solidFill>
          </p:spPr>
          <p:style>
            <a:lnRef idx="2">
              <a:schemeClr val="lt1">
                <a:hueOff val="0"/>
                <a:satOff val="0"/>
                <a:lumOff val="0"/>
                <a:alphaOff val="0"/>
              </a:schemeClr>
            </a:lnRef>
            <a:fillRef idx="1">
              <a:schemeClr val="accent1">
                <a:alpha val="90000"/>
                <a:tint val="55000"/>
                <a:hueOff val="0"/>
                <a:satOff val="0"/>
                <a:lumOff val="0"/>
                <a:alphaOff val="0"/>
              </a:schemeClr>
            </a:fillRef>
            <a:effectRef idx="0">
              <a:schemeClr val="accent1">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433580" tIns="128016" rIns="128015" bIns="128016"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chemeClr val="bg1"/>
                  </a:solidFill>
                </a:rPr>
                <a:t>强关系</a:t>
              </a:r>
              <a:endParaRPr lang="zh-CN" altLang="en-US" sz="1800" b="1" kern="1200" dirty="0">
                <a:solidFill>
                  <a:schemeClr val="bg1"/>
                </a:solidFill>
              </a:endParaRPr>
            </a:p>
          </p:txBody>
        </p:sp>
        <p:sp>
          <p:nvSpPr>
            <p:cNvPr id="15" name="任意多边形 14"/>
            <p:cNvSpPr/>
            <p:nvPr/>
          </p:nvSpPr>
          <p:spPr>
            <a:xfrm>
              <a:off x="5313785" y="4250131"/>
              <a:ext cx="2709872" cy="813119"/>
            </a:xfrm>
            <a:custGeom>
              <a:avLst/>
              <a:gdLst>
                <a:gd name="connsiteX0" fmla="*/ 0 w 2709872"/>
                <a:gd name="connsiteY0" fmla="*/ 0 h 813119"/>
                <a:gd name="connsiteX1" fmla="*/ 2709872 w 2709872"/>
                <a:gd name="connsiteY1" fmla="*/ 0 h 813119"/>
                <a:gd name="connsiteX2" fmla="*/ 2709872 w 2709872"/>
                <a:gd name="connsiteY2" fmla="*/ 813119 h 813119"/>
                <a:gd name="connsiteX3" fmla="*/ 0 w 2709872"/>
                <a:gd name="connsiteY3" fmla="*/ 813119 h 813119"/>
                <a:gd name="connsiteX4" fmla="*/ 0 w 2709872"/>
                <a:gd name="connsiteY4" fmla="*/ 0 h 81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72" h="813119">
                  <a:moveTo>
                    <a:pt x="0" y="0"/>
                  </a:moveTo>
                  <a:lnTo>
                    <a:pt x="2709872" y="0"/>
                  </a:lnTo>
                  <a:lnTo>
                    <a:pt x="2709872" y="813119"/>
                  </a:lnTo>
                  <a:lnTo>
                    <a:pt x="0" y="813119"/>
                  </a:lnTo>
                  <a:lnTo>
                    <a:pt x="0" y="0"/>
                  </a:lnTo>
                  <a:close/>
                </a:path>
              </a:pathLst>
            </a:custGeom>
            <a:solidFill>
              <a:srgbClr val="8EB4E3">
                <a:alpha val="89804"/>
              </a:srgbClr>
            </a:solidFill>
          </p:spPr>
          <p:style>
            <a:lnRef idx="2">
              <a:schemeClr val="lt1">
                <a:hueOff val="0"/>
                <a:satOff val="0"/>
                <a:lumOff val="0"/>
                <a:alphaOff val="0"/>
              </a:schemeClr>
            </a:lnRef>
            <a:fillRef idx="1">
              <a:schemeClr val="accent1">
                <a:alpha val="90000"/>
                <a:tint val="55000"/>
                <a:hueOff val="0"/>
                <a:satOff val="0"/>
                <a:lumOff val="0"/>
                <a:alphaOff val="0"/>
              </a:schemeClr>
            </a:fillRef>
            <a:effectRef idx="0">
              <a:schemeClr val="accent1">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433580" tIns="128016" rIns="128015" bIns="128016"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chemeClr val="bg1"/>
                  </a:solidFill>
                </a:rPr>
                <a:t>关系维系</a:t>
              </a:r>
              <a:endParaRPr lang="zh-CN" altLang="en-US" sz="1800" b="1" kern="1200" dirty="0">
                <a:solidFill>
                  <a:schemeClr val="bg1"/>
                </a:solidFill>
              </a:endParaRPr>
            </a:p>
          </p:txBody>
        </p:sp>
        <p:sp>
          <p:nvSpPr>
            <p:cNvPr id="16" name="任意多边形 15"/>
            <p:cNvSpPr/>
            <p:nvPr/>
          </p:nvSpPr>
          <p:spPr>
            <a:xfrm>
              <a:off x="5313785" y="5063250"/>
              <a:ext cx="2709872" cy="813119"/>
            </a:xfrm>
            <a:custGeom>
              <a:avLst/>
              <a:gdLst>
                <a:gd name="connsiteX0" fmla="*/ 0 w 2709872"/>
                <a:gd name="connsiteY0" fmla="*/ 0 h 813119"/>
                <a:gd name="connsiteX1" fmla="*/ 2709872 w 2709872"/>
                <a:gd name="connsiteY1" fmla="*/ 0 h 813119"/>
                <a:gd name="connsiteX2" fmla="*/ 2709872 w 2709872"/>
                <a:gd name="connsiteY2" fmla="*/ 813119 h 813119"/>
                <a:gd name="connsiteX3" fmla="*/ 0 w 2709872"/>
                <a:gd name="connsiteY3" fmla="*/ 813119 h 813119"/>
                <a:gd name="connsiteX4" fmla="*/ 0 w 2709872"/>
                <a:gd name="connsiteY4" fmla="*/ 0 h 81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72" h="813119">
                  <a:moveTo>
                    <a:pt x="0" y="0"/>
                  </a:moveTo>
                  <a:lnTo>
                    <a:pt x="2709872" y="0"/>
                  </a:lnTo>
                  <a:lnTo>
                    <a:pt x="2709872" y="813119"/>
                  </a:lnTo>
                  <a:lnTo>
                    <a:pt x="0" y="813119"/>
                  </a:lnTo>
                  <a:lnTo>
                    <a:pt x="0" y="0"/>
                  </a:lnTo>
                  <a:close/>
                </a:path>
              </a:pathLst>
            </a:custGeom>
            <a:solidFill>
              <a:srgbClr val="8EB4E3">
                <a:alpha val="89804"/>
              </a:srgbClr>
            </a:solidFill>
          </p:spPr>
          <p:style>
            <a:lnRef idx="2">
              <a:schemeClr val="lt1">
                <a:hueOff val="0"/>
                <a:satOff val="0"/>
                <a:lumOff val="0"/>
                <a:alphaOff val="0"/>
              </a:schemeClr>
            </a:lnRef>
            <a:fillRef idx="1">
              <a:schemeClr val="accent1">
                <a:alpha val="90000"/>
                <a:tint val="55000"/>
                <a:hueOff val="0"/>
                <a:satOff val="0"/>
                <a:lumOff val="0"/>
                <a:alphaOff val="0"/>
              </a:schemeClr>
            </a:fillRef>
            <a:effectRef idx="0">
              <a:schemeClr val="accent1">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433580" tIns="128016" rIns="128015" bIns="128016"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chemeClr val="bg1"/>
                  </a:solidFill>
                </a:rPr>
                <a:t>默认私人</a:t>
              </a:r>
              <a:endParaRPr lang="zh-CN" altLang="en-US" sz="1800" b="1" kern="1200" dirty="0">
                <a:solidFill>
                  <a:schemeClr val="bg1"/>
                </a:solidFill>
              </a:endParaRPr>
            </a:p>
          </p:txBody>
        </p:sp>
        <p:sp>
          <p:nvSpPr>
            <p:cNvPr id="17" name="任意多边形 16"/>
            <p:cNvSpPr/>
            <p:nvPr/>
          </p:nvSpPr>
          <p:spPr>
            <a:xfrm>
              <a:off x="7524328" y="1354692"/>
              <a:ext cx="1224136" cy="1138204"/>
            </a:xfrm>
            <a:custGeom>
              <a:avLst/>
              <a:gdLst>
                <a:gd name="connsiteX0" fmla="*/ 0 w 812713"/>
                <a:gd name="connsiteY0" fmla="*/ 406357 h 812713"/>
                <a:gd name="connsiteX1" fmla="*/ 406357 w 812713"/>
                <a:gd name="connsiteY1" fmla="*/ 0 h 812713"/>
                <a:gd name="connsiteX2" fmla="*/ 812714 w 812713"/>
                <a:gd name="connsiteY2" fmla="*/ 406357 h 812713"/>
                <a:gd name="connsiteX3" fmla="*/ 406357 w 812713"/>
                <a:gd name="connsiteY3" fmla="*/ 812714 h 812713"/>
                <a:gd name="connsiteX4" fmla="*/ 0 w 812713"/>
                <a:gd name="connsiteY4" fmla="*/ 406357 h 812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713" h="812713">
                  <a:moveTo>
                    <a:pt x="0" y="406357"/>
                  </a:moveTo>
                  <a:cubicBezTo>
                    <a:pt x="0" y="181932"/>
                    <a:pt x="181932" y="0"/>
                    <a:pt x="406357" y="0"/>
                  </a:cubicBezTo>
                  <a:cubicBezTo>
                    <a:pt x="630782" y="0"/>
                    <a:pt x="812714" y="181932"/>
                    <a:pt x="812714" y="406357"/>
                  </a:cubicBezTo>
                  <a:cubicBezTo>
                    <a:pt x="812714" y="630782"/>
                    <a:pt x="630782" y="812714"/>
                    <a:pt x="406357" y="812714"/>
                  </a:cubicBezTo>
                  <a:cubicBezTo>
                    <a:pt x="181932" y="812714"/>
                    <a:pt x="0" y="630782"/>
                    <a:pt x="0" y="406357"/>
                  </a:cubicBezTo>
                  <a:close/>
                </a:path>
              </a:pathLst>
            </a:custGeom>
          </p:spPr>
          <p:style>
            <a:lnRef idx="3">
              <a:schemeClr val="lt1">
                <a:hueOff val="0"/>
                <a:satOff val="0"/>
                <a:lumOff val="0"/>
                <a:alphaOff val="0"/>
              </a:schemeClr>
            </a:lnRef>
            <a:fillRef idx="1">
              <a:schemeClr val="accent1">
                <a:shade val="50000"/>
                <a:hueOff val="0"/>
                <a:satOff val="0"/>
                <a:lumOff val="0"/>
                <a:alphaOff val="0"/>
              </a:schemeClr>
            </a:fillRef>
            <a:effectRef idx="1">
              <a:schemeClr val="accent1">
                <a:shade val="50000"/>
                <a:hueOff val="0"/>
                <a:satOff val="0"/>
                <a:lumOff val="0"/>
                <a:alphaOff val="0"/>
              </a:schemeClr>
            </a:effectRef>
            <a:fontRef idx="minor">
              <a:schemeClr val="lt1"/>
            </a:fontRef>
          </p:style>
          <p:txBody>
            <a:bodyPr spcFirstLastPara="0" vert="horz" wrap="square" lIns="119019" tIns="119019" rIns="119019" bIns="119019" numCol="1" spcCol="1270" anchor="ctr" anchorCtr="0">
              <a:noAutofit/>
            </a:bodyPr>
            <a:lstStyle/>
            <a:p>
              <a:pPr algn="ctr" defTabSz="844550">
                <a:lnSpc>
                  <a:spcPct val="90000"/>
                </a:lnSpc>
                <a:spcBef>
                  <a:spcPct val="0"/>
                </a:spcBef>
                <a:spcAft>
                  <a:spcPct val="35000"/>
                </a:spcAft>
              </a:pPr>
              <a:r>
                <a:rPr lang="zh-CN" altLang="en-US" sz="2800" dirty="0"/>
                <a:t>社交图谱</a:t>
              </a:r>
            </a:p>
          </p:txBody>
        </p:sp>
      </p:grpSp>
      <p:sp>
        <p:nvSpPr>
          <p:cNvPr id="18" name="TextBox 17"/>
          <p:cNvSpPr txBox="1"/>
          <p:nvPr/>
        </p:nvSpPr>
        <p:spPr>
          <a:xfrm>
            <a:off x="251519" y="1196752"/>
            <a:ext cx="3987309" cy="461665"/>
          </a:xfrm>
          <a:prstGeom prst="rect">
            <a:avLst/>
          </a:prstGeom>
          <a:noFill/>
        </p:spPr>
        <p:txBody>
          <a:bodyPr wrap="square" rtlCol="0">
            <a:spAutoFit/>
          </a:bodyPr>
          <a:lstStyle/>
          <a:p>
            <a:r>
              <a:rPr lang="zh-CN" altLang="en-US" sz="2400" b="1" dirty="0" smtClean="0"/>
              <a:t>兴趣图谱 </a:t>
            </a:r>
            <a:r>
              <a:rPr lang="en-US" altLang="zh-CN" sz="2400" b="1" dirty="0" smtClean="0"/>
              <a:t>– </a:t>
            </a:r>
            <a:r>
              <a:rPr lang="zh-CN" altLang="en-US" sz="2400" b="1" dirty="0" smtClean="0"/>
              <a:t>社交图谱的比较：</a:t>
            </a:r>
            <a:endParaRPr lang="zh-CN" altLang="en-US" sz="2400" b="1" dirty="0"/>
          </a:p>
        </p:txBody>
      </p:sp>
    </p:spTree>
    <p:extLst>
      <p:ext uri="{BB962C8B-B14F-4D97-AF65-F5344CB8AC3E}">
        <p14:creationId xmlns:p14="http://schemas.microsoft.com/office/powerpoint/2010/main" val="6667548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http://upload.chinaz.com/2012/0924/1348476041215.jpg"/>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3608" y="1556792"/>
            <a:ext cx="7337430" cy="4693816"/>
          </a:xfrm>
          <a:prstGeom prst="rect">
            <a:avLst/>
          </a:prstGeom>
          <a:noFill/>
          <a:ln>
            <a:noFill/>
          </a:ln>
        </p:spPr>
      </p:pic>
      <p:sp>
        <p:nvSpPr>
          <p:cNvPr id="5" name="TextBox 4"/>
          <p:cNvSpPr txBox="1"/>
          <p:nvPr/>
        </p:nvSpPr>
        <p:spPr>
          <a:xfrm>
            <a:off x="251519" y="1196752"/>
            <a:ext cx="3987309" cy="461665"/>
          </a:xfrm>
          <a:prstGeom prst="rect">
            <a:avLst/>
          </a:prstGeom>
          <a:noFill/>
        </p:spPr>
        <p:txBody>
          <a:bodyPr wrap="square" rtlCol="0">
            <a:spAutoFit/>
          </a:bodyPr>
          <a:lstStyle/>
          <a:p>
            <a:r>
              <a:rPr lang="zh-CN" altLang="en-US" sz="2400" b="1" dirty="0" smtClean="0"/>
              <a:t>兴趣图谱 </a:t>
            </a:r>
            <a:r>
              <a:rPr lang="en-US" altLang="zh-CN" sz="2400" b="1" dirty="0" smtClean="0"/>
              <a:t>– </a:t>
            </a:r>
            <a:r>
              <a:rPr lang="zh-CN" altLang="en-US" sz="2400" b="1" dirty="0" smtClean="0"/>
              <a:t>社交图谱的交融：</a:t>
            </a:r>
            <a:endParaRPr lang="zh-CN" altLang="en-US" sz="2400" b="1" dirty="0"/>
          </a:p>
        </p:txBody>
      </p:sp>
    </p:spTree>
    <p:extLst>
      <p:ext uri="{BB962C8B-B14F-4D97-AF65-F5344CB8AC3E}">
        <p14:creationId xmlns:p14="http://schemas.microsoft.com/office/powerpoint/2010/main" val="17505367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1844824"/>
            <a:ext cx="7560840" cy="369332"/>
          </a:xfrm>
          <a:prstGeom prst="rect">
            <a:avLst/>
          </a:prstGeom>
        </p:spPr>
        <p:txBody>
          <a:bodyPr wrap="square">
            <a:spAutoFit/>
          </a:bodyPr>
          <a:lstStyle/>
          <a:p>
            <a:r>
              <a:rPr lang="zh-CN" altLang="en-US" dirty="0"/>
              <a:t>社会化电子商务应该是打造一种兴趣图谱</a:t>
            </a:r>
            <a:r>
              <a:rPr lang="en-US" altLang="zh-CN" dirty="0"/>
              <a:t>+</a:t>
            </a:r>
            <a:r>
              <a:rPr lang="zh-CN" altLang="en-US" dirty="0"/>
              <a:t>社交图谱</a:t>
            </a:r>
            <a:r>
              <a:rPr lang="en-US" altLang="zh-CN" dirty="0"/>
              <a:t>+</a:t>
            </a:r>
            <a:r>
              <a:rPr lang="zh-CN" altLang="en-US" dirty="0"/>
              <a:t>电子商务的生态系统</a:t>
            </a:r>
          </a:p>
        </p:txBody>
      </p:sp>
      <p:grpSp>
        <p:nvGrpSpPr>
          <p:cNvPr id="7" name="组合 6"/>
          <p:cNvGrpSpPr/>
          <p:nvPr/>
        </p:nvGrpSpPr>
        <p:grpSpPr>
          <a:xfrm>
            <a:off x="920824" y="1268760"/>
            <a:ext cx="7467600" cy="5614888"/>
            <a:chOff x="925760" y="836713"/>
            <a:chExt cx="7467600" cy="5614888"/>
          </a:xfrm>
        </p:grpSpPr>
        <p:pic>
          <p:nvPicPr>
            <p:cNvPr id="2050" name="Picture 2" descr="http://www.91jinghua.com/attachments/2012/02/2510_201202141753471hFt3.jpg"/>
            <p:cNvPicPr>
              <a:picLocks noChangeAspect="1" noChangeArrowheads="1"/>
            </p:cNvPicPr>
            <p:nvPr/>
          </p:nvPicPr>
          <p:blipFill rotWithShape="1">
            <a:blip r:embed="rId2">
              <a:extLst>
                <a:ext uri="{28A0092B-C50C-407E-A947-70E740481C1C}">
                  <a14:useLocalDpi xmlns:a14="http://schemas.microsoft.com/office/drawing/2010/main" val="0"/>
                </a:ext>
              </a:extLst>
            </a:blip>
            <a:srcRect b="4921"/>
            <a:stretch/>
          </p:blipFill>
          <p:spPr bwMode="auto">
            <a:xfrm>
              <a:off x="925760" y="836713"/>
              <a:ext cx="7467600" cy="561488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3472755"/>
              <a:ext cx="1872208" cy="245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TextBox 9"/>
          <p:cNvSpPr txBox="1"/>
          <p:nvPr/>
        </p:nvSpPr>
        <p:spPr>
          <a:xfrm>
            <a:off x="251519" y="1196752"/>
            <a:ext cx="3987309" cy="461665"/>
          </a:xfrm>
          <a:prstGeom prst="rect">
            <a:avLst/>
          </a:prstGeom>
          <a:noFill/>
        </p:spPr>
        <p:txBody>
          <a:bodyPr wrap="square" rtlCol="0">
            <a:spAutoFit/>
          </a:bodyPr>
          <a:lstStyle/>
          <a:p>
            <a:r>
              <a:rPr lang="zh-CN" altLang="en-US" sz="2400" b="1" dirty="0" smtClean="0"/>
              <a:t>兴趣图谱 </a:t>
            </a:r>
            <a:r>
              <a:rPr lang="en-US" altLang="zh-CN" sz="2400" b="1" dirty="0" smtClean="0"/>
              <a:t>– </a:t>
            </a:r>
            <a:r>
              <a:rPr lang="zh-CN" altLang="en-US" sz="2400" b="1" dirty="0" smtClean="0"/>
              <a:t>社交图谱的交融：</a:t>
            </a:r>
            <a:endParaRPr lang="zh-CN" altLang="en-US" sz="2400" b="1" dirty="0"/>
          </a:p>
        </p:txBody>
      </p:sp>
      <p:sp>
        <p:nvSpPr>
          <p:cNvPr id="11" name="矩形 10"/>
          <p:cNvSpPr/>
          <p:nvPr/>
        </p:nvSpPr>
        <p:spPr>
          <a:xfrm>
            <a:off x="6732240" y="1433101"/>
            <a:ext cx="2239331" cy="369332"/>
          </a:xfrm>
          <a:prstGeom prst="rect">
            <a:avLst/>
          </a:prstGeom>
        </p:spPr>
        <p:txBody>
          <a:bodyPr wrap="none">
            <a:spAutoFit/>
          </a:bodyPr>
          <a:lstStyle/>
          <a:p>
            <a:r>
              <a:rPr lang="en-US" altLang="zh-CN" dirty="0"/>
              <a:t>by </a:t>
            </a:r>
            <a:r>
              <a:rPr lang="en-US" altLang="zh-CN" dirty="0">
                <a:hlinkClick r:id="rId4"/>
              </a:rPr>
              <a:t>@</a:t>
            </a:r>
            <a:r>
              <a:rPr lang="en-US" altLang="zh-CN" dirty="0" err="1">
                <a:hlinkClick r:id="rId4"/>
              </a:rPr>
              <a:t>puting</a:t>
            </a:r>
            <a:r>
              <a:rPr lang="en-US" altLang="zh-CN" dirty="0"/>
              <a:t> </a:t>
            </a:r>
            <a:r>
              <a:rPr lang="en-US" altLang="zh-CN" dirty="0" err="1"/>
              <a:t>SociaBeta</a:t>
            </a:r>
            <a:endParaRPr lang="zh-CN" altLang="en-US" dirty="0"/>
          </a:p>
        </p:txBody>
      </p:sp>
    </p:spTree>
    <p:extLst>
      <p:ext uri="{BB962C8B-B14F-4D97-AF65-F5344CB8AC3E}">
        <p14:creationId xmlns:p14="http://schemas.microsoft.com/office/powerpoint/2010/main" val="42903255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7504" y="1219572"/>
            <a:ext cx="8992706" cy="5593804"/>
            <a:chOff x="107504" y="692696"/>
            <a:chExt cx="8992706" cy="5593804"/>
          </a:xfrm>
        </p:grpSpPr>
        <p:pic>
          <p:nvPicPr>
            <p:cNvPr id="3074" name="Picture 2" descr="http://www.91jinghua.com/attachments/2012/02/2510_201202141753473UZEs.jpg"/>
            <p:cNvPicPr>
              <a:picLocks noChangeAspect="1" noChangeArrowheads="1"/>
            </p:cNvPicPr>
            <p:nvPr/>
          </p:nvPicPr>
          <p:blipFill rotWithShape="1">
            <a:blip r:embed="rId2">
              <a:extLst>
                <a:ext uri="{28A0092B-C50C-407E-A947-70E740481C1C}">
                  <a14:useLocalDpi xmlns:a14="http://schemas.microsoft.com/office/drawing/2010/main" val="0"/>
                </a:ext>
              </a:extLst>
            </a:blip>
            <a:srcRect b="3275"/>
            <a:stretch/>
          </p:blipFill>
          <p:spPr bwMode="auto">
            <a:xfrm>
              <a:off x="107504" y="692696"/>
              <a:ext cx="8992706" cy="55938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857" y="3216125"/>
              <a:ext cx="1872208" cy="245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矩形 6"/>
          <p:cNvSpPr/>
          <p:nvPr/>
        </p:nvSpPr>
        <p:spPr>
          <a:xfrm>
            <a:off x="6732240" y="1433101"/>
            <a:ext cx="2239331" cy="369332"/>
          </a:xfrm>
          <a:prstGeom prst="rect">
            <a:avLst/>
          </a:prstGeom>
        </p:spPr>
        <p:txBody>
          <a:bodyPr wrap="none">
            <a:spAutoFit/>
          </a:bodyPr>
          <a:lstStyle/>
          <a:p>
            <a:r>
              <a:rPr lang="en-US" altLang="zh-CN" dirty="0"/>
              <a:t>by </a:t>
            </a:r>
            <a:r>
              <a:rPr lang="en-US" altLang="zh-CN" dirty="0">
                <a:hlinkClick r:id="rId4"/>
              </a:rPr>
              <a:t>@</a:t>
            </a:r>
            <a:r>
              <a:rPr lang="en-US" altLang="zh-CN" dirty="0" err="1">
                <a:hlinkClick r:id="rId4"/>
              </a:rPr>
              <a:t>puting</a:t>
            </a:r>
            <a:r>
              <a:rPr lang="en-US" altLang="zh-CN" dirty="0"/>
              <a:t> </a:t>
            </a:r>
            <a:r>
              <a:rPr lang="en-US" altLang="zh-CN" dirty="0" err="1"/>
              <a:t>SociaBeta</a:t>
            </a:r>
            <a:endParaRPr lang="zh-CN" altLang="en-US" dirty="0"/>
          </a:p>
        </p:txBody>
      </p:sp>
      <p:sp>
        <p:nvSpPr>
          <p:cNvPr id="8" name="TextBox 7"/>
          <p:cNvSpPr txBox="1"/>
          <p:nvPr/>
        </p:nvSpPr>
        <p:spPr>
          <a:xfrm>
            <a:off x="251519" y="1196752"/>
            <a:ext cx="3987309" cy="461665"/>
          </a:xfrm>
          <a:prstGeom prst="rect">
            <a:avLst/>
          </a:prstGeom>
          <a:noFill/>
        </p:spPr>
        <p:txBody>
          <a:bodyPr wrap="square" rtlCol="0">
            <a:spAutoFit/>
          </a:bodyPr>
          <a:lstStyle/>
          <a:p>
            <a:r>
              <a:rPr lang="zh-CN" altLang="en-US" sz="2400" b="1" dirty="0" smtClean="0"/>
              <a:t>兴趣图谱 </a:t>
            </a:r>
            <a:r>
              <a:rPr lang="en-US" altLang="zh-CN" sz="2400" b="1" dirty="0" smtClean="0"/>
              <a:t>– </a:t>
            </a:r>
            <a:r>
              <a:rPr lang="zh-CN" altLang="en-US" sz="2400" b="1" dirty="0" smtClean="0"/>
              <a:t>社交图谱的交融：</a:t>
            </a:r>
            <a:endParaRPr lang="zh-CN" altLang="en-US" sz="2400" b="1" dirty="0"/>
          </a:p>
        </p:txBody>
      </p:sp>
    </p:spTree>
    <p:extLst>
      <p:ext uri="{BB962C8B-B14F-4D97-AF65-F5344CB8AC3E}">
        <p14:creationId xmlns:p14="http://schemas.microsoft.com/office/powerpoint/2010/main" val="39439876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23527" y="1815207"/>
            <a:ext cx="8784977" cy="369332"/>
          </a:xfrm>
          <a:prstGeom prst="rect">
            <a:avLst/>
          </a:prstGeom>
        </p:spPr>
        <p:txBody>
          <a:bodyPr wrap="square">
            <a:spAutoFit/>
          </a:bodyPr>
          <a:lstStyle/>
          <a:p>
            <a:r>
              <a:rPr lang="zh-CN" altLang="en-US" dirty="0" smtClean="0"/>
              <a:t>在形式上，只有将</a:t>
            </a:r>
            <a:r>
              <a:rPr lang="zh-CN" altLang="zh-CN" dirty="0"/>
              <a:t>这两种图谱结合在</a:t>
            </a:r>
            <a:r>
              <a:rPr lang="zh-CN" altLang="zh-CN" dirty="0" smtClean="0"/>
              <a:t>一起</a:t>
            </a:r>
            <a:r>
              <a:rPr lang="zh-CN" altLang="en-US" dirty="0" smtClean="0"/>
              <a:t>，</a:t>
            </a:r>
            <a:r>
              <a:rPr lang="zh-CN" altLang="zh-CN" dirty="0" smtClean="0"/>
              <a:t>真正</a:t>
            </a:r>
            <a:r>
              <a:rPr lang="zh-CN" altLang="zh-CN" dirty="0"/>
              <a:t>的社交</a:t>
            </a:r>
            <a:r>
              <a:rPr lang="zh-CN" altLang="zh-CN" dirty="0" smtClean="0"/>
              <a:t>网络</a:t>
            </a:r>
            <a:r>
              <a:rPr lang="zh-CN" altLang="en-US" dirty="0" smtClean="0"/>
              <a:t>才算形成</a:t>
            </a:r>
            <a:r>
              <a:rPr lang="zh-CN" altLang="zh-CN" dirty="0" smtClean="0"/>
              <a:t>。 </a:t>
            </a:r>
            <a:r>
              <a:rPr lang="zh-CN" altLang="en-US" dirty="0" smtClean="0"/>
              <a:t>这是大势所趋。</a:t>
            </a:r>
            <a:endParaRPr lang="zh-CN" altLang="en-US" dirty="0"/>
          </a:p>
        </p:txBody>
      </p:sp>
      <p:pic>
        <p:nvPicPr>
          <p:cNvPr id="8" name="图片 7" descr="http://upload.chinaz.com/2012/0924/1348476041222.jpg"/>
          <p:cNvPicPr/>
          <p:nvPr/>
        </p:nvPicPr>
        <p:blipFill>
          <a:blip r:embed="rId2">
            <a:extLst>
              <a:ext uri="{28A0092B-C50C-407E-A947-70E740481C1C}">
                <a14:useLocalDpi xmlns:a14="http://schemas.microsoft.com/office/drawing/2010/main" val="0"/>
              </a:ext>
            </a:extLst>
          </a:blip>
          <a:srcRect/>
          <a:stretch>
            <a:fillRect/>
          </a:stretch>
        </p:blipFill>
        <p:spPr bwMode="auto">
          <a:xfrm>
            <a:off x="539552" y="2235899"/>
            <a:ext cx="8424936" cy="3137317"/>
          </a:xfrm>
          <a:prstGeom prst="rect">
            <a:avLst/>
          </a:prstGeom>
          <a:noFill/>
          <a:ln>
            <a:noFill/>
          </a:ln>
        </p:spPr>
      </p:pic>
      <p:sp>
        <p:nvSpPr>
          <p:cNvPr id="7" name="矩形 6"/>
          <p:cNvSpPr/>
          <p:nvPr/>
        </p:nvSpPr>
        <p:spPr>
          <a:xfrm>
            <a:off x="251520" y="5397023"/>
            <a:ext cx="8838728" cy="1200329"/>
          </a:xfrm>
          <a:prstGeom prst="rect">
            <a:avLst/>
          </a:prstGeom>
        </p:spPr>
        <p:txBody>
          <a:bodyPr wrap="square">
            <a:spAutoFit/>
          </a:bodyPr>
          <a:lstStyle/>
          <a:p>
            <a:r>
              <a:rPr lang="en-US" altLang="zh-CN" dirty="0" smtClean="0"/>
              <a:t>        </a:t>
            </a:r>
            <a:r>
              <a:rPr lang="zh-CN" altLang="zh-CN" dirty="0" smtClean="0"/>
              <a:t>两者的结合是</a:t>
            </a:r>
            <a:r>
              <a:rPr lang="zh-CN" altLang="zh-CN" dirty="0"/>
              <a:t>通过展示用户过往的经历实现兴趣聚合和社交的目的，比如</a:t>
            </a:r>
            <a:r>
              <a:rPr lang="en-US" altLang="zh-CN" dirty="0">
                <a:solidFill>
                  <a:srgbClr val="FF0000"/>
                </a:solidFill>
              </a:rPr>
              <a:t>twitter</a:t>
            </a:r>
            <a:r>
              <a:rPr lang="zh-CN" altLang="zh-CN" dirty="0"/>
              <a:t>上按照不同的主题创建列表，</a:t>
            </a:r>
            <a:r>
              <a:rPr lang="en-US" altLang="zh-CN" dirty="0" err="1">
                <a:solidFill>
                  <a:srgbClr val="FF0000"/>
                </a:solidFill>
              </a:rPr>
              <a:t>google</a:t>
            </a:r>
            <a:r>
              <a:rPr lang="en-US" altLang="zh-CN" dirty="0">
                <a:solidFill>
                  <a:srgbClr val="FF0000"/>
                </a:solidFill>
              </a:rPr>
              <a:t>+</a:t>
            </a:r>
            <a:r>
              <a:rPr lang="zh-CN" altLang="zh-CN" dirty="0"/>
              <a:t>中可以将已经建立关系的用户根据兴趣</a:t>
            </a:r>
            <a:r>
              <a:rPr lang="zh-CN" altLang="zh-CN" dirty="0" smtClean="0"/>
              <a:t>建立圈子</a:t>
            </a:r>
            <a:r>
              <a:rPr lang="zh-CN" altLang="zh-CN" dirty="0"/>
              <a:t>。 </a:t>
            </a:r>
            <a:r>
              <a:rPr lang="en-US" altLang="zh-CN" dirty="0" err="1">
                <a:solidFill>
                  <a:srgbClr val="FF0000"/>
                </a:solidFill>
              </a:rPr>
              <a:t>facebook</a:t>
            </a:r>
            <a:r>
              <a:rPr lang="zh-CN" altLang="en-US" dirty="0" smtClean="0"/>
              <a:t>的</a:t>
            </a:r>
            <a:r>
              <a:rPr lang="en-US" altLang="zh-CN" dirty="0" smtClean="0"/>
              <a:t>timeline</a:t>
            </a:r>
            <a:r>
              <a:rPr lang="zh-CN" altLang="zh-CN" dirty="0"/>
              <a:t>是</a:t>
            </a:r>
            <a:r>
              <a:rPr lang="zh-CN" altLang="zh-CN" dirty="0" smtClean="0"/>
              <a:t>两者结合</a:t>
            </a:r>
            <a:r>
              <a:rPr lang="zh-CN" altLang="zh-CN" dirty="0"/>
              <a:t>的一种表现形式</a:t>
            </a:r>
            <a:r>
              <a:rPr lang="zh-CN" altLang="zh-CN" dirty="0" smtClean="0"/>
              <a:t>，</a:t>
            </a:r>
            <a:r>
              <a:rPr lang="zh-CN" altLang="en-US" dirty="0" smtClean="0"/>
              <a:t>能</a:t>
            </a:r>
            <a:r>
              <a:rPr lang="zh-CN" altLang="zh-CN" dirty="0" smtClean="0"/>
              <a:t>更加</a:t>
            </a:r>
            <a:r>
              <a:rPr lang="zh-CN" altLang="zh-CN" dirty="0"/>
              <a:t>形象的展示用户的经历，关注了谁，哪一天做了什么，关注了什么</a:t>
            </a:r>
            <a:r>
              <a:rPr lang="zh-CN" altLang="zh-CN" dirty="0" smtClean="0"/>
              <a:t>，</a:t>
            </a:r>
            <a:r>
              <a:rPr lang="zh-CN" altLang="en-US" dirty="0" smtClean="0"/>
              <a:t>使</a:t>
            </a:r>
            <a:r>
              <a:rPr lang="zh-CN" altLang="zh-CN" dirty="0" smtClean="0"/>
              <a:t>用户</a:t>
            </a:r>
            <a:r>
              <a:rPr lang="zh-CN" altLang="zh-CN" dirty="0"/>
              <a:t>形象更加具体，呈现更多的信息</a:t>
            </a:r>
            <a:r>
              <a:rPr lang="zh-CN" altLang="zh-CN" dirty="0" smtClean="0"/>
              <a:t>。</a:t>
            </a:r>
            <a:endParaRPr lang="zh-CN" altLang="zh-CN" dirty="0"/>
          </a:p>
        </p:txBody>
      </p:sp>
      <p:sp>
        <p:nvSpPr>
          <p:cNvPr id="10" name="TextBox 9"/>
          <p:cNvSpPr txBox="1"/>
          <p:nvPr/>
        </p:nvSpPr>
        <p:spPr>
          <a:xfrm>
            <a:off x="251519" y="1196752"/>
            <a:ext cx="3987309" cy="461665"/>
          </a:xfrm>
          <a:prstGeom prst="rect">
            <a:avLst/>
          </a:prstGeom>
          <a:noFill/>
        </p:spPr>
        <p:txBody>
          <a:bodyPr wrap="square" rtlCol="0">
            <a:spAutoFit/>
          </a:bodyPr>
          <a:lstStyle/>
          <a:p>
            <a:r>
              <a:rPr lang="zh-CN" altLang="en-US" sz="2400" b="1" dirty="0" smtClean="0"/>
              <a:t>兴趣图谱 </a:t>
            </a:r>
            <a:r>
              <a:rPr lang="en-US" altLang="zh-CN" sz="2400" b="1" dirty="0" smtClean="0"/>
              <a:t>– </a:t>
            </a:r>
            <a:r>
              <a:rPr lang="zh-CN" altLang="en-US" sz="2400" b="1" dirty="0" smtClean="0"/>
              <a:t>社交图谱的交融：</a:t>
            </a:r>
            <a:endParaRPr lang="zh-CN" altLang="en-US" sz="2400" b="1" dirty="0"/>
          </a:p>
        </p:txBody>
      </p:sp>
    </p:spTree>
    <p:extLst>
      <p:ext uri="{BB962C8B-B14F-4D97-AF65-F5344CB8AC3E}">
        <p14:creationId xmlns:p14="http://schemas.microsoft.com/office/powerpoint/2010/main" val="26458766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4800" dirty="0">
                <a:latin typeface="方正舒体" pitchFamily="2" charset="-122"/>
                <a:ea typeface="方正舒体" pitchFamily="2" charset="-122"/>
              </a:rPr>
              <a:t>基于全网数据</a:t>
            </a:r>
            <a:r>
              <a:rPr lang="zh-CN" altLang="en-US" sz="4800" dirty="0" smtClean="0">
                <a:latin typeface="方正舒体" pitchFamily="2" charset="-122"/>
                <a:ea typeface="方正舒体" pitchFamily="2" charset="-122"/>
              </a:rPr>
              <a:t>的</a:t>
            </a:r>
            <a:endParaRPr lang="en-US" altLang="zh-CN" sz="4800" dirty="0" smtClean="0">
              <a:latin typeface="方正舒体" pitchFamily="2" charset="-122"/>
              <a:ea typeface="方正舒体" pitchFamily="2" charset="-122"/>
            </a:endParaRPr>
          </a:p>
          <a:p>
            <a:pPr marL="0" indent="0">
              <a:buNone/>
            </a:pPr>
            <a:r>
              <a:rPr lang="en-US" altLang="zh-CN" sz="4800" dirty="0">
                <a:latin typeface="方正舒体" pitchFamily="2" charset="-122"/>
                <a:ea typeface="方正舒体" pitchFamily="2" charset="-122"/>
              </a:rPr>
              <a:t> </a:t>
            </a:r>
            <a:r>
              <a:rPr lang="en-US" altLang="zh-CN" sz="4800" dirty="0" smtClean="0">
                <a:latin typeface="方正舒体" pitchFamily="2" charset="-122"/>
                <a:ea typeface="方正舒体" pitchFamily="2" charset="-122"/>
              </a:rPr>
              <a:t> </a:t>
            </a:r>
            <a:r>
              <a:rPr lang="zh-CN" altLang="en-US" sz="4800" dirty="0" smtClean="0">
                <a:latin typeface="方正舒体" pitchFamily="2" charset="-122"/>
                <a:ea typeface="方正舒体" pitchFamily="2" charset="-122"/>
              </a:rPr>
              <a:t>兴趣</a:t>
            </a:r>
            <a:r>
              <a:rPr lang="zh-CN" altLang="en-US" sz="4800" dirty="0">
                <a:latin typeface="方正舒体" pitchFamily="2" charset="-122"/>
                <a:ea typeface="方正舒体" pitchFamily="2" charset="-122"/>
              </a:rPr>
              <a:t>图谱构建与个性化推荐</a:t>
            </a:r>
          </a:p>
        </p:txBody>
      </p:sp>
      <p:sp>
        <p:nvSpPr>
          <p:cNvPr id="4" name="TextBox 3"/>
          <p:cNvSpPr txBox="1"/>
          <p:nvPr/>
        </p:nvSpPr>
        <p:spPr>
          <a:xfrm>
            <a:off x="2123728" y="2565440"/>
            <a:ext cx="1224136" cy="369332"/>
          </a:xfrm>
          <a:prstGeom prst="rect">
            <a:avLst/>
          </a:prstGeom>
          <a:noFill/>
        </p:spPr>
        <p:txBody>
          <a:bodyPr wrap="square" rtlCol="0">
            <a:spAutoFit/>
          </a:bodyPr>
          <a:lstStyle/>
          <a:p>
            <a:r>
              <a:rPr lang="en-US" altLang="zh-CN" b="1" dirty="0" smtClean="0">
                <a:solidFill>
                  <a:srgbClr val="FF0000"/>
                </a:solidFill>
              </a:rPr>
              <a:t>~~</a:t>
            </a:r>
            <a:r>
              <a:rPr lang="en-US" altLang="zh-CN" b="1" dirty="0">
                <a:solidFill>
                  <a:srgbClr val="FF0000"/>
                </a:solidFill>
              </a:rPr>
              <a:t>~~</a:t>
            </a:r>
            <a:r>
              <a:rPr lang="en-US" altLang="zh-CN" b="1" dirty="0" smtClean="0">
                <a:solidFill>
                  <a:srgbClr val="FF0000"/>
                </a:solidFill>
              </a:rPr>
              <a:t>~~~~</a:t>
            </a:r>
            <a:endParaRPr lang="zh-CN" altLang="en-US" b="1" dirty="0">
              <a:solidFill>
                <a:srgbClr val="FF0000"/>
              </a:solidFill>
            </a:endParaRPr>
          </a:p>
        </p:txBody>
      </p:sp>
      <p:sp>
        <p:nvSpPr>
          <p:cNvPr id="5" name="TextBox 4"/>
          <p:cNvSpPr txBox="1"/>
          <p:nvPr/>
        </p:nvSpPr>
        <p:spPr>
          <a:xfrm>
            <a:off x="1000448" y="3429000"/>
            <a:ext cx="2275408" cy="369332"/>
          </a:xfrm>
          <a:prstGeom prst="rect">
            <a:avLst/>
          </a:prstGeom>
          <a:noFill/>
        </p:spPr>
        <p:txBody>
          <a:bodyPr wrap="square" rtlCol="0">
            <a:spAutoFit/>
          </a:bodyPr>
          <a:lstStyle/>
          <a:p>
            <a:r>
              <a:rPr lang="en-US" altLang="zh-CN" b="1" dirty="0" smtClean="0">
                <a:solidFill>
                  <a:srgbClr val="FF0000"/>
                </a:solidFill>
              </a:rPr>
              <a:t>~~~~~~~~~~~~~~~~</a:t>
            </a:r>
            <a:endParaRPr lang="zh-CN" altLang="en-US" b="1" dirty="0">
              <a:solidFill>
                <a:srgbClr val="FF0000"/>
              </a:solidFill>
            </a:endParaRPr>
          </a:p>
        </p:txBody>
      </p:sp>
      <p:sp>
        <p:nvSpPr>
          <p:cNvPr id="6" name="TextBox 5"/>
          <p:cNvSpPr txBox="1"/>
          <p:nvPr/>
        </p:nvSpPr>
        <p:spPr>
          <a:xfrm>
            <a:off x="5220072" y="3429000"/>
            <a:ext cx="1800200" cy="369332"/>
          </a:xfrm>
          <a:prstGeom prst="rect">
            <a:avLst/>
          </a:prstGeom>
          <a:noFill/>
        </p:spPr>
        <p:txBody>
          <a:bodyPr wrap="square" rtlCol="0">
            <a:spAutoFit/>
          </a:bodyPr>
          <a:lstStyle/>
          <a:p>
            <a:r>
              <a:rPr lang="en-US" altLang="zh-CN" b="1" dirty="0" smtClean="0">
                <a:solidFill>
                  <a:srgbClr val="FF0000"/>
                </a:solidFill>
              </a:rPr>
              <a:t>~~~~</a:t>
            </a:r>
            <a:r>
              <a:rPr lang="en-US" altLang="zh-CN" b="1" dirty="0">
                <a:solidFill>
                  <a:srgbClr val="FF0000"/>
                </a:solidFill>
              </a:rPr>
              <a:t>~~~~</a:t>
            </a:r>
            <a:r>
              <a:rPr lang="en-US" altLang="zh-CN" b="1" dirty="0" smtClean="0">
                <a:solidFill>
                  <a:srgbClr val="FF0000"/>
                </a:solidFill>
              </a:rPr>
              <a:t>~~~~</a:t>
            </a:r>
            <a:endParaRPr lang="zh-CN" altLang="en-US" b="1" dirty="0">
              <a:solidFill>
                <a:srgbClr val="FF0000"/>
              </a:solidFill>
            </a:endParaRPr>
          </a:p>
        </p:txBody>
      </p:sp>
    </p:spTree>
    <p:extLst>
      <p:ext uri="{BB962C8B-B14F-4D97-AF65-F5344CB8AC3E}">
        <p14:creationId xmlns:p14="http://schemas.microsoft.com/office/powerpoint/2010/main" val="302987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专题二技术原理.jpg"/>
          <p:cNvPicPr/>
          <p:nvPr/>
        </p:nvPicPr>
        <p:blipFill>
          <a:blip r:embed="rId2"/>
          <a:stretch>
            <a:fillRect/>
          </a:stretch>
        </p:blipFill>
        <p:spPr>
          <a:xfrm>
            <a:off x="1277888" y="908720"/>
            <a:ext cx="6822504" cy="5418599"/>
          </a:xfrm>
          <a:prstGeom prst="rect">
            <a:avLst/>
          </a:prstGeom>
        </p:spPr>
      </p:pic>
      <p:sp>
        <p:nvSpPr>
          <p:cNvPr id="5" name="矩形 4"/>
          <p:cNvSpPr/>
          <p:nvPr/>
        </p:nvSpPr>
        <p:spPr>
          <a:xfrm>
            <a:off x="1763688" y="6453336"/>
            <a:ext cx="6174432" cy="369332"/>
          </a:xfrm>
          <a:prstGeom prst="rect">
            <a:avLst/>
          </a:prstGeom>
        </p:spPr>
        <p:txBody>
          <a:bodyPr wrap="square">
            <a:spAutoFit/>
          </a:bodyPr>
          <a:lstStyle/>
          <a:p>
            <a:r>
              <a:rPr lang="zh-CN" altLang="zh-CN" dirty="0"/>
              <a:t>基于全网数据的用户兴趣图谱生成方法之主要技术路线</a:t>
            </a:r>
            <a:endParaRPr lang="zh-CN" altLang="en-US" dirty="0"/>
          </a:p>
        </p:txBody>
      </p:sp>
    </p:spTree>
    <p:extLst>
      <p:ext uri="{BB962C8B-B14F-4D97-AF65-F5344CB8AC3E}">
        <p14:creationId xmlns:p14="http://schemas.microsoft.com/office/powerpoint/2010/main" val="29967895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3907057041"/>
              </p:ext>
            </p:extLst>
          </p:nvPr>
        </p:nvGraphicFramePr>
        <p:xfrm>
          <a:off x="-3132856" y="1844824"/>
          <a:ext cx="10801200"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79512" y="2996952"/>
            <a:ext cx="1152128" cy="1938992"/>
          </a:xfrm>
          <a:prstGeom prst="rect">
            <a:avLst/>
          </a:prstGeom>
          <a:noFill/>
        </p:spPr>
        <p:txBody>
          <a:bodyPr wrap="square" rtlCol="0">
            <a:spAutoFit/>
          </a:bodyPr>
          <a:lstStyle/>
          <a:p>
            <a:r>
              <a:rPr lang="zh-CN" altLang="en-US" sz="6000" dirty="0" smtClean="0">
                <a:solidFill>
                  <a:schemeClr val="bg1"/>
                </a:solidFill>
                <a:latin typeface="方正舒体" pitchFamily="2" charset="-122"/>
                <a:ea typeface="方正舒体" pitchFamily="2" charset="-122"/>
              </a:rPr>
              <a:t>目录</a:t>
            </a:r>
            <a:endParaRPr lang="zh-CN" altLang="en-US" sz="6000" dirty="0">
              <a:solidFill>
                <a:schemeClr val="bg1"/>
              </a:solidFill>
              <a:latin typeface="方正舒体" pitchFamily="2" charset="-122"/>
              <a:ea typeface="方正舒体" pitchFamily="2" charset="-122"/>
            </a:endParaRPr>
          </a:p>
        </p:txBody>
      </p:sp>
    </p:spTree>
    <p:extLst>
      <p:ext uri="{BB962C8B-B14F-4D97-AF65-F5344CB8AC3E}">
        <p14:creationId xmlns:p14="http://schemas.microsoft.com/office/powerpoint/2010/main" val="12081462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683568" y="1412776"/>
            <a:ext cx="7704856" cy="4968552"/>
          </a:xfrm>
          <a:prstGeom prst="rect">
            <a:avLst/>
          </a:prstGeom>
        </p:spPr>
      </p:pic>
      <p:sp>
        <p:nvSpPr>
          <p:cNvPr id="5" name="矩形 4"/>
          <p:cNvSpPr/>
          <p:nvPr/>
        </p:nvSpPr>
        <p:spPr>
          <a:xfrm>
            <a:off x="1925960" y="6453336"/>
            <a:ext cx="5454352" cy="369332"/>
          </a:xfrm>
          <a:prstGeom prst="rect">
            <a:avLst/>
          </a:prstGeom>
        </p:spPr>
        <p:txBody>
          <a:bodyPr wrap="square">
            <a:spAutoFit/>
          </a:bodyPr>
          <a:lstStyle/>
          <a:p>
            <a:r>
              <a:rPr lang="zh-CN" altLang="zh-CN" dirty="0"/>
              <a:t>用户兴趣图谱动态演化与反馈机制之主要技术路线</a:t>
            </a:r>
            <a:endParaRPr lang="zh-CN" altLang="en-US" dirty="0"/>
          </a:p>
        </p:txBody>
      </p:sp>
    </p:spTree>
    <p:extLst>
      <p:ext uri="{BB962C8B-B14F-4D97-AF65-F5344CB8AC3E}">
        <p14:creationId xmlns:p14="http://schemas.microsoft.com/office/powerpoint/2010/main" val="23638818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1043608" y="692696"/>
            <a:ext cx="7272808" cy="5775186"/>
          </a:xfrm>
          <a:prstGeom prst="rect">
            <a:avLst/>
          </a:prstGeom>
        </p:spPr>
      </p:pic>
      <p:sp>
        <p:nvSpPr>
          <p:cNvPr id="5" name="矩形 4"/>
          <p:cNvSpPr/>
          <p:nvPr/>
        </p:nvSpPr>
        <p:spPr>
          <a:xfrm>
            <a:off x="2741019" y="6453336"/>
            <a:ext cx="3877985" cy="369332"/>
          </a:xfrm>
          <a:prstGeom prst="rect">
            <a:avLst/>
          </a:prstGeom>
        </p:spPr>
        <p:txBody>
          <a:bodyPr wrap="none">
            <a:spAutoFit/>
          </a:bodyPr>
          <a:lstStyle/>
          <a:p>
            <a:r>
              <a:rPr lang="zh-CN" altLang="zh-CN" dirty="0"/>
              <a:t>基于用户兴趣图谱的个性化推荐原理</a:t>
            </a:r>
            <a:endParaRPr lang="zh-CN" altLang="en-US" dirty="0"/>
          </a:p>
        </p:txBody>
      </p:sp>
    </p:spTree>
    <p:extLst>
      <p:ext uri="{BB962C8B-B14F-4D97-AF65-F5344CB8AC3E}">
        <p14:creationId xmlns:p14="http://schemas.microsoft.com/office/powerpoint/2010/main" val="32209803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99792" y="2132856"/>
            <a:ext cx="4392488" cy="1938992"/>
          </a:xfrm>
          <a:prstGeom prst="rect">
            <a:avLst/>
          </a:prstGeom>
          <a:noFill/>
        </p:spPr>
        <p:txBody>
          <a:bodyPr wrap="square" rtlCol="0">
            <a:spAutoFit/>
          </a:bodyPr>
          <a:lstStyle/>
          <a:p>
            <a:r>
              <a:rPr lang="zh-CN" altLang="en-US" sz="12000" dirty="0" smtClean="0"/>
              <a:t>谢谢！</a:t>
            </a:r>
            <a:endParaRPr lang="zh-CN" altLang="en-US" sz="12000" dirty="0"/>
          </a:p>
        </p:txBody>
      </p:sp>
    </p:spTree>
    <p:extLst>
      <p:ext uri="{BB962C8B-B14F-4D97-AF65-F5344CB8AC3E}">
        <p14:creationId xmlns:p14="http://schemas.microsoft.com/office/powerpoint/2010/main" val="29952739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8000" dirty="0" smtClean="0">
                <a:latin typeface="方正舒体" pitchFamily="2" charset="-122"/>
                <a:ea typeface="方正舒体" pitchFamily="2" charset="-122"/>
              </a:rPr>
              <a:t>社交图谱</a:t>
            </a:r>
            <a:endParaRPr lang="zh-CN" altLang="en-US" sz="8000" dirty="0">
              <a:latin typeface="方正舒体" pitchFamily="2" charset="-122"/>
              <a:ea typeface="方正舒体" pitchFamily="2" charset="-122"/>
            </a:endParaRPr>
          </a:p>
        </p:txBody>
      </p:sp>
    </p:spTree>
    <p:extLst>
      <p:ext uri="{BB962C8B-B14F-4D97-AF65-F5344CB8AC3E}">
        <p14:creationId xmlns:p14="http://schemas.microsoft.com/office/powerpoint/2010/main" val="13807942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587" y="1628800"/>
            <a:ext cx="541972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267744" y="1880828"/>
            <a:ext cx="1944216" cy="936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smtClean="0">
                <a:solidFill>
                  <a:schemeClr val="tx2">
                    <a:lumMod val="60000"/>
                    <a:lumOff val="40000"/>
                  </a:schemeClr>
                </a:solidFill>
                <a:latin typeface="微软雅黑" pitchFamily="34" charset="-122"/>
                <a:ea typeface="微软雅黑" pitchFamily="34" charset="-122"/>
              </a:rPr>
              <a:t>我想买索尼，你觉得怎么样？</a:t>
            </a:r>
            <a:endParaRPr lang="zh-CN" altLang="en-US" sz="2000" dirty="0">
              <a:solidFill>
                <a:schemeClr val="tx2">
                  <a:lumMod val="60000"/>
                  <a:lumOff val="40000"/>
                </a:schemeClr>
              </a:solidFill>
              <a:latin typeface="微软雅黑" pitchFamily="34" charset="-122"/>
              <a:ea typeface="微软雅黑" pitchFamily="34" charset="-122"/>
            </a:endParaRPr>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5569" y="1725734"/>
            <a:ext cx="274383" cy="623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5113652" y="1880828"/>
            <a:ext cx="1978628" cy="936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zh-CN" altLang="en-US" sz="2000" dirty="0" smtClean="0">
                <a:solidFill>
                  <a:schemeClr val="tx2">
                    <a:lumMod val="60000"/>
                    <a:lumOff val="40000"/>
                  </a:schemeClr>
                </a:solidFill>
                <a:latin typeface="微软雅黑" pitchFamily="34" charset="-122"/>
                <a:ea typeface="微软雅黑" pitchFamily="34" charset="-122"/>
              </a:rPr>
              <a:t>我觉得诺基亚</a:t>
            </a:r>
            <a:endParaRPr lang="en-US" altLang="zh-CN" sz="2000" dirty="0" smtClean="0">
              <a:solidFill>
                <a:schemeClr val="tx2">
                  <a:lumMod val="60000"/>
                  <a:lumOff val="40000"/>
                </a:schemeClr>
              </a:solidFill>
              <a:latin typeface="微软雅黑" pitchFamily="34" charset="-122"/>
              <a:ea typeface="微软雅黑" pitchFamily="34" charset="-122"/>
            </a:endParaRPr>
          </a:p>
          <a:p>
            <a:r>
              <a:rPr lang="zh-CN" altLang="en-US" sz="2000" dirty="0" smtClean="0">
                <a:solidFill>
                  <a:schemeClr val="tx2">
                    <a:lumMod val="60000"/>
                    <a:lumOff val="40000"/>
                  </a:schemeClr>
                </a:solidFill>
                <a:latin typeface="微软雅黑" pitchFamily="34" charset="-122"/>
                <a:ea typeface="微软雅黑" pitchFamily="34" charset="-122"/>
              </a:rPr>
              <a:t>好些，真的！</a:t>
            </a:r>
            <a:endParaRPr lang="zh-CN" altLang="en-US" sz="2000" dirty="0">
              <a:solidFill>
                <a:schemeClr val="tx2">
                  <a:lumMod val="60000"/>
                  <a:lumOff val="40000"/>
                </a:schemeClr>
              </a:solidFill>
              <a:latin typeface="微软雅黑" pitchFamily="34" charset="-122"/>
              <a:ea typeface="微软雅黑" pitchFamily="34" charset="-122"/>
            </a:endParaRPr>
          </a:p>
        </p:txBody>
      </p: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856" y="1737634"/>
            <a:ext cx="357424" cy="611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68070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587" y="1628800"/>
            <a:ext cx="541972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267744" y="1880828"/>
            <a:ext cx="2016224" cy="936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zh-CN" altLang="en-US" sz="2000" spc="-100" dirty="0" smtClean="0">
                <a:solidFill>
                  <a:schemeClr val="tx2">
                    <a:lumMod val="60000"/>
                    <a:lumOff val="40000"/>
                  </a:schemeClr>
                </a:solidFill>
                <a:latin typeface="微软雅黑" pitchFamily="34" charset="-122"/>
                <a:ea typeface="微软雅黑" pitchFamily="34" charset="-122"/>
              </a:rPr>
              <a:t>额，我相信你，就买诺基亚</a:t>
            </a:r>
            <a:r>
              <a:rPr lang="en-US" altLang="zh-CN" sz="2000" spc="-100" dirty="0" smtClean="0">
                <a:solidFill>
                  <a:schemeClr val="tx2">
                    <a:lumMod val="60000"/>
                    <a:lumOff val="40000"/>
                  </a:schemeClr>
                </a:solidFill>
                <a:latin typeface="微软雅黑" pitchFamily="34" charset="-122"/>
                <a:ea typeface="微软雅黑" pitchFamily="34" charset="-122"/>
              </a:rPr>
              <a:t>920</a:t>
            </a:r>
            <a:r>
              <a:rPr lang="zh-CN" altLang="en-US" sz="2000" spc="-100" dirty="0" smtClean="0">
                <a:solidFill>
                  <a:schemeClr val="tx2">
                    <a:lumMod val="60000"/>
                    <a:lumOff val="40000"/>
                  </a:schemeClr>
                </a:solidFill>
                <a:latin typeface="微软雅黑" pitchFamily="34" charset="-122"/>
                <a:ea typeface="微软雅黑" pitchFamily="34" charset="-122"/>
              </a:rPr>
              <a:t>了</a:t>
            </a:r>
            <a:endParaRPr lang="zh-CN" altLang="en-US" sz="2000" spc="-100" dirty="0">
              <a:solidFill>
                <a:schemeClr val="tx2">
                  <a:lumMod val="60000"/>
                  <a:lumOff val="40000"/>
                </a:schemeClr>
              </a:solidFill>
              <a:latin typeface="微软雅黑" pitchFamily="34" charset="-122"/>
              <a:ea typeface="微软雅黑" pitchFamily="34" charset="-122"/>
            </a:endParaRPr>
          </a:p>
        </p:txBody>
      </p:sp>
      <p:sp>
        <p:nvSpPr>
          <p:cNvPr id="8" name="矩形 7"/>
          <p:cNvSpPr/>
          <p:nvPr/>
        </p:nvSpPr>
        <p:spPr>
          <a:xfrm>
            <a:off x="5113652" y="1880828"/>
            <a:ext cx="1978628" cy="936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zh-CN" altLang="en-US" sz="2000" dirty="0" smtClean="0">
                <a:solidFill>
                  <a:schemeClr val="tx2">
                    <a:lumMod val="60000"/>
                    <a:lumOff val="40000"/>
                  </a:schemeClr>
                </a:solidFill>
                <a:latin typeface="微软雅黑" pitchFamily="34" charset="-122"/>
                <a:ea typeface="微软雅黑" pitchFamily="34" charset="-122"/>
              </a:rPr>
              <a:t>嗯，相信我没错</a:t>
            </a:r>
            <a:endParaRPr lang="zh-CN" altLang="en-US" sz="2000" dirty="0">
              <a:solidFill>
                <a:schemeClr val="tx2">
                  <a:lumMod val="60000"/>
                  <a:lumOff val="40000"/>
                </a:schemeClr>
              </a:solidFill>
              <a:latin typeface="微软雅黑" pitchFamily="34" charset="-122"/>
              <a:ea typeface="微软雅黑" pitchFamily="34" charset="-122"/>
            </a:endParaRPr>
          </a:p>
        </p:txBody>
      </p:sp>
      <p:sp>
        <p:nvSpPr>
          <p:cNvPr id="4" name="矩形 3"/>
          <p:cNvSpPr/>
          <p:nvPr/>
        </p:nvSpPr>
        <p:spPr>
          <a:xfrm>
            <a:off x="-4068" y="4803248"/>
            <a:ext cx="4572000" cy="857999"/>
          </a:xfrm>
          <a:prstGeom prst="rect">
            <a:avLst/>
          </a:prstGeom>
          <a:solidFill>
            <a:srgbClr val="2898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2000" b="1" dirty="0" smtClean="0">
                <a:solidFill>
                  <a:schemeClr val="lt1"/>
                </a:solidFill>
              </a:rPr>
              <a:t>朋友的</a:t>
            </a:r>
            <a:r>
              <a:rPr lang="zh-CN" altLang="en-US" sz="2000" b="1" dirty="0"/>
              <a:t>建议</a:t>
            </a:r>
            <a:r>
              <a:rPr lang="zh-CN" altLang="en-US" sz="2000" b="1" dirty="0" smtClean="0">
                <a:solidFill>
                  <a:schemeClr val="lt1"/>
                </a:solidFill>
              </a:rPr>
              <a:t>总是</a:t>
            </a:r>
            <a:r>
              <a:rPr lang="zh-CN" altLang="en-US" sz="2000" b="1" dirty="0">
                <a:solidFill>
                  <a:schemeClr val="lt1"/>
                </a:solidFill>
              </a:rPr>
              <a:t>更容易获得你的认可不是么？！</a:t>
            </a:r>
          </a:p>
        </p:txBody>
      </p:sp>
    </p:spTree>
    <p:extLst>
      <p:ext uri="{BB962C8B-B14F-4D97-AF65-F5344CB8AC3E}">
        <p14:creationId xmlns:p14="http://schemas.microsoft.com/office/powerpoint/2010/main" val="22849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en-US" altLang="zh-CN" sz="5400" b="1" dirty="0" smtClean="0">
                <a:solidFill>
                  <a:schemeClr val="accent1">
                    <a:lumMod val="60000"/>
                    <a:lumOff val="40000"/>
                  </a:schemeClr>
                </a:solidFill>
                <a:latin typeface="Times New Roman" pitchFamily="18" charset="0"/>
                <a:cs typeface="Times New Roman" pitchFamily="18" charset="0"/>
              </a:rPr>
              <a:t>People Live </a:t>
            </a:r>
          </a:p>
          <a:p>
            <a:pPr marL="0" indent="0">
              <a:buNone/>
            </a:pPr>
            <a:r>
              <a:rPr lang="en-US" altLang="zh-CN" sz="5400" b="1" dirty="0" smtClean="0">
                <a:solidFill>
                  <a:schemeClr val="accent1">
                    <a:lumMod val="60000"/>
                    <a:lumOff val="40000"/>
                  </a:schemeClr>
                </a:solidFill>
                <a:latin typeface="Times New Roman" pitchFamily="18" charset="0"/>
                <a:cs typeface="Times New Roman" pitchFamily="18" charset="0"/>
              </a:rPr>
              <a:t>in Networks.</a:t>
            </a:r>
            <a:endParaRPr lang="zh-CN" altLang="en-US" sz="5400" b="1" dirty="0">
              <a:solidFill>
                <a:schemeClr val="accent1">
                  <a:lumMod val="60000"/>
                  <a:lumOff val="4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4824225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283968" y="6021288"/>
            <a:ext cx="2592288"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0A7EE8"/>
                </a:solidFill>
                <a:latin typeface="方正舒体" pitchFamily="2" charset="-122"/>
                <a:ea typeface="方正舒体" pitchFamily="2" charset="-122"/>
              </a:rPr>
              <a:t>密友们</a:t>
            </a:r>
          </a:p>
        </p:txBody>
      </p:sp>
      <p:grpSp>
        <p:nvGrpSpPr>
          <p:cNvPr id="9" name="组合 8"/>
          <p:cNvGrpSpPr/>
          <p:nvPr/>
        </p:nvGrpSpPr>
        <p:grpSpPr>
          <a:xfrm>
            <a:off x="1691680" y="1268760"/>
            <a:ext cx="5740871" cy="5438720"/>
            <a:chOff x="1691680" y="1268760"/>
            <a:chExt cx="5740871" cy="543872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268760"/>
              <a:ext cx="5740871" cy="5438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1340768"/>
              <a:ext cx="1800199"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1183" y="1301676"/>
              <a:ext cx="648072"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矩形 5"/>
          <p:cNvSpPr/>
          <p:nvPr/>
        </p:nvSpPr>
        <p:spPr>
          <a:xfrm>
            <a:off x="6154054" y="4869160"/>
            <a:ext cx="2018346" cy="864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0A7EE8"/>
                </a:solidFill>
                <a:latin typeface="方正舒体" pitchFamily="2" charset="-122"/>
                <a:ea typeface="方正舒体" pitchFamily="2" charset="-122"/>
              </a:rPr>
              <a:t> 吃货</a:t>
            </a:r>
            <a:endParaRPr lang="en-US" altLang="zh-CN" sz="2400" b="1" dirty="0">
              <a:solidFill>
                <a:srgbClr val="0A7EE8"/>
              </a:solidFill>
              <a:latin typeface="方正舒体" pitchFamily="2" charset="-122"/>
              <a:ea typeface="方正舒体" pitchFamily="2" charset="-122"/>
            </a:endParaRPr>
          </a:p>
          <a:p>
            <a:r>
              <a:rPr lang="zh-CN" altLang="en-US" sz="2400" b="1" dirty="0">
                <a:solidFill>
                  <a:srgbClr val="0A7EE8"/>
                </a:solidFill>
                <a:latin typeface="方正舒体" pitchFamily="2" charset="-122"/>
                <a:ea typeface="方正舒体" pitchFamily="2" charset="-122"/>
              </a:rPr>
              <a:t>（美食达人）</a:t>
            </a:r>
          </a:p>
        </p:txBody>
      </p:sp>
      <p:sp>
        <p:nvSpPr>
          <p:cNvPr id="7" name="矩形 6"/>
          <p:cNvSpPr/>
          <p:nvPr/>
        </p:nvSpPr>
        <p:spPr>
          <a:xfrm>
            <a:off x="1331640" y="2780928"/>
            <a:ext cx="1786558" cy="864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400" b="1" dirty="0" smtClean="0">
                <a:solidFill>
                  <a:srgbClr val="0A7EE8"/>
                </a:solidFill>
                <a:latin typeface="方正舒体" pitchFamily="2" charset="-122"/>
                <a:ea typeface="方正舒体" pitchFamily="2" charset="-122"/>
              </a:rPr>
              <a:t>驴友</a:t>
            </a:r>
            <a:endParaRPr lang="en-US" altLang="zh-CN" sz="2400" b="1" dirty="0" smtClean="0">
              <a:solidFill>
                <a:srgbClr val="0A7EE8"/>
              </a:solidFill>
              <a:latin typeface="方正舒体" pitchFamily="2" charset="-122"/>
              <a:ea typeface="方正舒体" pitchFamily="2" charset="-122"/>
            </a:endParaRPr>
          </a:p>
          <a:p>
            <a:pPr algn="r"/>
            <a:r>
              <a:rPr lang="zh-CN" altLang="en-US" sz="2400" b="1" dirty="0" smtClean="0">
                <a:solidFill>
                  <a:srgbClr val="0A7EE8"/>
                </a:solidFill>
                <a:latin typeface="方正舒体" pitchFamily="2" charset="-122"/>
                <a:ea typeface="方正舒体" pitchFamily="2" charset="-122"/>
              </a:rPr>
              <a:t>（旅游达人）</a:t>
            </a:r>
            <a:endParaRPr lang="zh-CN" altLang="en-US" sz="2400" b="1" dirty="0">
              <a:solidFill>
                <a:srgbClr val="0A7EE8"/>
              </a:solidFill>
              <a:latin typeface="方正舒体" pitchFamily="2" charset="-122"/>
              <a:ea typeface="方正舒体" pitchFamily="2" charset="-122"/>
            </a:endParaRPr>
          </a:p>
        </p:txBody>
      </p:sp>
      <p:sp>
        <p:nvSpPr>
          <p:cNvPr id="8" name="矩形 7"/>
          <p:cNvSpPr/>
          <p:nvPr/>
        </p:nvSpPr>
        <p:spPr>
          <a:xfrm>
            <a:off x="6372200" y="1340768"/>
            <a:ext cx="1872208" cy="1296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4400" b="1" dirty="0">
                <a:solidFill>
                  <a:srgbClr val="FF0000"/>
                </a:solidFill>
                <a:latin typeface="方正舒体" pitchFamily="2" charset="-122"/>
                <a:ea typeface="方正舒体" pitchFamily="2" charset="-122"/>
              </a:rPr>
              <a:t>北京的</a:t>
            </a:r>
            <a:endParaRPr lang="en-US" altLang="zh-CN" sz="4400" b="1" dirty="0">
              <a:solidFill>
                <a:srgbClr val="FF0000"/>
              </a:solidFill>
              <a:latin typeface="方正舒体" pitchFamily="2" charset="-122"/>
              <a:ea typeface="方正舒体" pitchFamily="2" charset="-122"/>
            </a:endParaRPr>
          </a:p>
          <a:p>
            <a:pPr algn="r"/>
            <a:r>
              <a:rPr lang="zh-CN" altLang="en-US" sz="4400" b="1" dirty="0">
                <a:solidFill>
                  <a:srgbClr val="FF0000"/>
                </a:solidFill>
                <a:latin typeface="方正舒体" pitchFamily="2" charset="-122"/>
                <a:ea typeface="方正舒体" pitchFamily="2" charset="-122"/>
              </a:rPr>
              <a:t>朋友们</a:t>
            </a:r>
          </a:p>
        </p:txBody>
      </p:sp>
      <p:sp>
        <p:nvSpPr>
          <p:cNvPr id="14" name="矩形 13"/>
          <p:cNvSpPr/>
          <p:nvPr/>
        </p:nvSpPr>
        <p:spPr>
          <a:xfrm>
            <a:off x="4326880" y="5949280"/>
            <a:ext cx="2333352" cy="4972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0A7EE8"/>
                </a:solidFill>
                <a:latin typeface="方正舒体" pitchFamily="2" charset="-122"/>
                <a:ea typeface="方正舒体" pitchFamily="2" charset="-122"/>
              </a:rPr>
              <a:t> </a:t>
            </a:r>
            <a:r>
              <a:rPr lang="zh-CN" altLang="en-US" sz="2400" b="1" dirty="0" smtClean="0">
                <a:solidFill>
                  <a:srgbClr val="0A7EE8"/>
                </a:solidFill>
                <a:latin typeface="方正舒体" pitchFamily="2" charset="-122"/>
                <a:ea typeface="方正舒体" pitchFamily="2" charset="-122"/>
              </a:rPr>
              <a:t>最亲密的朋友</a:t>
            </a:r>
            <a:endParaRPr lang="zh-CN" altLang="en-US" sz="2400" b="1" dirty="0">
              <a:solidFill>
                <a:srgbClr val="0A7EE8"/>
              </a:solidFill>
              <a:latin typeface="方正舒体" pitchFamily="2" charset="-122"/>
              <a:ea typeface="方正舒体" pitchFamily="2" charset="-122"/>
            </a:endParaRPr>
          </a:p>
        </p:txBody>
      </p:sp>
      <p:sp>
        <p:nvSpPr>
          <p:cNvPr id="10" name="TextBox 9"/>
          <p:cNvSpPr txBox="1"/>
          <p:nvPr/>
        </p:nvSpPr>
        <p:spPr>
          <a:xfrm>
            <a:off x="251520" y="1340768"/>
            <a:ext cx="2160240" cy="461665"/>
          </a:xfrm>
          <a:prstGeom prst="rect">
            <a:avLst/>
          </a:prstGeom>
          <a:noFill/>
        </p:spPr>
        <p:txBody>
          <a:bodyPr wrap="square" rtlCol="0">
            <a:spAutoFit/>
          </a:bodyPr>
          <a:lstStyle/>
          <a:p>
            <a:r>
              <a:rPr lang="zh-CN" altLang="en-US" sz="2400" b="1" dirty="0" smtClean="0"/>
              <a:t>一个社交圈：</a:t>
            </a:r>
            <a:endParaRPr lang="zh-CN" altLang="en-US" sz="2400" b="1" dirty="0"/>
          </a:p>
        </p:txBody>
      </p:sp>
    </p:spTree>
    <p:extLst>
      <p:ext uri="{BB962C8B-B14F-4D97-AF65-F5344CB8AC3E}">
        <p14:creationId xmlns:p14="http://schemas.microsoft.com/office/powerpoint/2010/main" val="25627872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895350" y="280367"/>
            <a:ext cx="7353300" cy="6677025"/>
            <a:chOff x="895350" y="280367"/>
            <a:chExt cx="7353300" cy="6677025"/>
          </a:xfrm>
        </p:grpSpPr>
        <p:grpSp>
          <p:nvGrpSpPr>
            <p:cNvPr id="5" name="组合 4"/>
            <p:cNvGrpSpPr/>
            <p:nvPr/>
          </p:nvGrpSpPr>
          <p:grpSpPr>
            <a:xfrm>
              <a:off x="895350" y="280367"/>
              <a:ext cx="7353300" cy="6677025"/>
              <a:chOff x="895350" y="90488"/>
              <a:chExt cx="7353300" cy="6677025"/>
            </a:xfrm>
          </p:grpSpPr>
          <p:pic>
            <p:nvPicPr>
              <p:cNvPr id="614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5350" y="90488"/>
                <a:ext cx="7353300" cy="667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588224" y="4509120"/>
                <a:ext cx="1444402" cy="864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400" b="1" dirty="0">
                    <a:solidFill>
                      <a:srgbClr val="FF0000"/>
                    </a:solidFill>
                    <a:latin typeface="方正舒体" pitchFamily="2" charset="-122"/>
                    <a:ea typeface="方正舒体" pitchFamily="2" charset="-122"/>
                  </a:rPr>
                  <a:t>自驾游</a:t>
                </a:r>
                <a:endParaRPr lang="en-US" altLang="zh-CN" sz="2400" b="1" dirty="0">
                  <a:solidFill>
                    <a:srgbClr val="FF0000"/>
                  </a:solidFill>
                  <a:latin typeface="方正舒体" pitchFamily="2" charset="-122"/>
                  <a:ea typeface="方正舒体" pitchFamily="2" charset="-122"/>
                </a:endParaRPr>
              </a:p>
              <a:p>
                <a:pPr algn="r"/>
                <a:r>
                  <a:rPr lang="zh-CN" altLang="en-US" sz="2400" b="1" dirty="0">
                    <a:solidFill>
                      <a:srgbClr val="FF0000"/>
                    </a:solidFill>
                    <a:latin typeface="方正舒体" pitchFamily="2" charset="-122"/>
                    <a:ea typeface="方正舒体" pitchFamily="2" charset="-122"/>
                  </a:rPr>
                  <a:t>朋友们</a:t>
                </a:r>
              </a:p>
            </p:txBody>
          </p:sp>
          <p:sp>
            <p:nvSpPr>
              <p:cNvPr id="6" name="矩形 5"/>
              <p:cNvSpPr/>
              <p:nvPr/>
            </p:nvSpPr>
            <p:spPr>
              <a:xfrm>
                <a:off x="4499992" y="404664"/>
                <a:ext cx="1178198" cy="864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400" b="1" dirty="0">
                    <a:solidFill>
                      <a:srgbClr val="FF0000"/>
                    </a:solidFill>
                    <a:latin typeface="方正舒体" pitchFamily="2" charset="-122"/>
                    <a:ea typeface="方正舒体" pitchFamily="2" charset="-122"/>
                  </a:rPr>
                  <a:t>北京的</a:t>
                </a:r>
                <a:endParaRPr lang="en-US" altLang="zh-CN" sz="2400" b="1" dirty="0">
                  <a:solidFill>
                    <a:srgbClr val="FF0000"/>
                  </a:solidFill>
                  <a:latin typeface="方正舒体" pitchFamily="2" charset="-122"/>
                  <a:ea typeface="方正舒体" pitchFamily="2" charset="-122"/>
                </a:endParaRPr>
              </a:p>
              <a:p>
                <a:pPr algn="r"/>
                <a:r>
                  <a:rPr lang="zh-CN" altLang="en-US" sz="2400" b="1" dirty="0">
                    <a:solidFill>
                      <a:srgbClr val="FF0000"/>
                    </a:solidFill>
                    <a:latin typeface="方正舒体" pitchFamily="2" charset="-122"/>
                    <a:ea typeface="方正舒体" pitchFamily="2" charset="-122"/>
                  </a:rPr>
                  <a:t>朋友们</a:t>
                </a:r>
              </a:p>
            </p:txBody>
          </p:sp>
          <p:sp>
            <p:nvSpPr>
              <p:cNvPr id="7" name="矩形 6"/>
              <p:cNvSpPr/>
              <p:nvPr/>
            </p:nvSpPr>
            <p:spPr>
              <a:xfrm>
                <a:off x="1111374" y="2708920"/>
                <a:ext cx="1228378" cy="741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400" b="1" dirty="0">
                    <a:solidFill>
                      <a:srgbClr val="FF0000"/>
                    </a:solidFill>
                    <a:latin typeface="方正舒体" pitchFamily="2" charset="-122"/>
                    <a:ea typeface="方正舒体" pitchFamily="2" charset="-122"/>
                  </a:rPr>
                  <a:t>大学</a:t>
                </a:r>
                <a:endParaRPr lang="en-US" altLang="zh-CN" sz="2400" b="1" dirty="0">
                  <a:solidFill>
                    <a:srgbClr val="FF0000"/>
                  </a:solidFill>
                  <a:latin typeface="方正舒体" pitchFamily="2" charset="-122"/>
                  <a:ea typeface="方正舒体" pitchFamily="2" charset="-122"/>
                </a:endParaRPr>
              </a:p>
              <a:p>
                <a:pPr algn="r"/>
                <a:r>
                  <a:rPr lang="zh-CN" altLang="en-US" sz="2400" b="1" dirty="0">
                    <a:solidFill>
                      <a:srgbClr val="FF0000"/>
                    </a:solidFill>
                    <a:latin typeface="方正舒体" pitchFamily="2" charset="-122"/>
                    <a:ea typeface="方正舒体" pitchFamily="2" charset="-122"/>
                  </a:rPr>
                  <a:t>同学们</a:t>
                </a:r>
              </a:p>
            </p:txBody>
          </p:sp>
          <p:sp>
            <p:nvSpPr>
              <p:cNvPr id="8" name="矩形 7"/>
              <p:cNvSpPr/>
              <p:nvPr/>
            </p:nvSpPr>
            <p:spPr>
              <a:xfrm>
                <a:off x="1530623" y="5615385"/>
                <a:ext cx="1241177"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400" b="1" dirty="0" smtClean="0">
                    <a:solidFill>
                      <a:srgbClr val="FF0000"/>
                    </a:solidFill>
                    <a:latin typeface="方正舒体" pitchFamily="2" charset="-122"/>
                    <a:ea typeface="方正舒体" pitchFamily="2" charset="-122"/>
                  </a:rPr>
                  <a:t>亲人们</a:t>
                </a:r>
                <a:endParaRPr lang="zh-CN" altLang="en-US" sz="2400" b="1" dirty="0">
                  <a:solidFill>
                    <a:srgbClr val="FF0000"/>
                  </a:solidFill>
                  <a:latin typeface="方正舒体" pitchFamily="2" charset="-122"/>
                  <a:ea typeface="方正舒体" pitchFamily="2" charset="-122"/>
                </a:endParaRPr>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0768" y="404664"/>
                <a:ext cx="533400"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5563" y="4489301"/>
              <a:ext cx="974229"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组合 15"/>
          <p:cNvGrpSpPr/>
          <p:nvPr/>
        </p:nvGrpSpPr>
        <p:grpSpPr>
          <a:xfrm>
            <a:off x="1619672" y="323364"/>
            <a:ext cx="6192688" cy="6345996"/>
            <a:chOff x="1619672" y="323364"/>
            <a:chExt cx="6192688" cy="6345996"/>
          </a:xfrm>
        </p:grpSpPr>
        <p:sp>
          <p:nvSpPr>
            <p:cNvPr id="13" name="TextBox 12"/>
            <p:cNvSpPr txBox="1"/>
            <p:nvPr/>
          </p:nvSpPr>
          <p:spPr>
            <a:xfrm>
              <a:off x="4139952" y="323364"/>
              <a:ext cx="936104" cy="369332"/>
            </a:xfrm>
            <a:prstGeom prst="rect">
              <a:avLst/>
            </a:prstGeom>
            <a:solidFill>
              <a:srgbClr val="FFFF00"/>
            </a:solidFill>
          </p:spPr>
          <p:txBody>
            <a:bodyPr wrap="square" rtlCol="0">
              <a:spAutoFit/>
            </a:bodyPr>
            <a:lstStyle/>
            <a:p>
              <a:pPr algn="ctr"/>
              <a:r>
                <a:rPr lang="zh-CN" altLang="en-US" dirty="0" smtClean="0"/>
                <a:t>弱关系</a:t>
              </a:r>
              <a:endParaRPr lang="zh-CN" altLang="en-US" dirty="0"/>
            </a:p>
          </p:txBody>
        </p:sp>
        <p:sp>
          <p:nvSpPr>
            <p:cNvPr id="14" name="椭圆 13"/>
            <p:cNvSpPr/>
            <p:nvPr/>
          </p:nvSpPr>
          <p:spPr>
            <a:xfrm>
              <a:off x="1619672" y="352375"/>
              <a:ext cx="6192688" cy="6316985"/>
            </a:xfrm>
            <a:prstGeom prst="ellipse">
              <a:avLst/>
            </a:prstGeom>
            <a:noFill/>
            <a:ln>
              <a:solidFill>
                <a:schemeClr val="tx2">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TextBox 14"/>
          <p:cNvSpPr txBox="1"/>
          <p:nvPr/>
        </p:nvSpPr>
        <p:spPr>
          <a:xfrm>
            <a:off x="2013794" y="120194"/>
            <a:ext cx="1262062" cy="369332"/>
          </a:xfrm>
          <a:prstGeom prst="rect">
            <a:avLst/>
          </a:prstGeom>
          <a:solidFill>
            <a:srgbClr val="FFFF00"/>
          </a:solidFill>
        </p:spPr>
        <p:txBody>
          <a:bodyPr wrap="square" rtlCol="0">
            <a:spAutoFit/>
          </a:bodyPr>
          <a:lstStyle/>
          <a:p>
            <a:pPr algn="ctr"/>
            <a:r>
              <a:rPr lang="zh-CN" altLang="en-US" dirty="0" smtClean="0"/>
              <a:t>临时关系</a:t>
            </a:r>
            <a:endParaRPr lang="zh-CN" altLang="en-US" dirty="0"/>
          </a:p>
        </p:txBody>
      </p:sp>
      <p:grpSp>
        <p:nvGrpSpPr>
          <p:cNvPr id="11" name="组合 10"/>
          <p:cNvGrpSpPr/>
          <p:nvPr/>
        </p:nvGrpSpPr>
        <p:grpSpPr>
          <a:xfrm>
            <a:off x="3275856" y="2407196"/>
            <a:ext cx="2736304" cy="2822004"/>
            <a:chOff x="3275856" y="2407196"/>
            <a:chExt cx="2736304" cy="2822004"/>
          </a:xfrm>
        </p:grpSpPr>
        <p:sp>
          <p:nvSpPr>
            <p:cNvPr id="9" name="椭圆 8"/>
            <p:cNvSpPr/>
            <p:nvPr/>
          </p:nvSpPr>
          <p:spPr>
            <a:xfrm>
              <a:off x="3275856" y="2407196"/>
              <a:ext cx="2736304" cy="2822004"/>
            </a:xfrm>
            <a:prstGeom prst="ellipse">
              <a:avLst/>
            </a:prstGeom>
            <a:noFill/>
            <a:ln>
              <a:solidFill>
                <a:schemeClr val="tx2">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4179231" y="2483604"/>
              <a:ext cx="936104" cy="369332"/>
            </a:xfrm>
            <a:prstGeom prst="rect">
              <a:avLst/>
            </a:prstGeom>
            <a:solidFill>
              <a:srgbClr val="FFFF00"/>
            </a:solidFill>
          </p:spPr>
          <p:txBody>
            <a:bodyPr wrap="square" rtlCol="0">
              <a:spAutoFit/>
            </a:bodyPr>
            <a:lstStyle/>
            <a:p>
              <a:pPr algn="ctr"/>
              <a:r>
                <a:rPr lang="zh-CN" altLang="en-US" dirty="0"/>
                <a:t>强关系</a:t>
              </a:r>
            </a:p>
          </p:txBody>
        </p:sp>
      </p:grpSp>
      <p:sp>
        <p:nvSpPr>
          <p:cNvPr id="21" name="TextBox 20"/>
          <p:cNvSpPr txBox="1"/>
          <p:nvPr/>
        </p:nvSpPr>
        <p:spPr>
          <a:xfrm>
            <a:off x="251520" y="1340768"/>
            <a:ext cx="2160240" cy="461665"/>
          </a:xfrm>
          <a:prstGeom prst="rect">
            <a:avLst/>
          </a:prstGeom>
          <a:noFill/>
        </p:spPr>
        <p:txBody>
          <a:bodyPr wrap="square" rtlCol="0">
            <a:spAutoFit/>
          </a:bodyPr>
          <a:lstStyle/>
          <a:p>
            <a:r>
              <a:rPr lang="zh-CN" altLang="en-US" sz="2400" b="1" dirty="0"/>
              <a:t>多</a:t>
            </a:r>
            <a:r>
              <a:rPr lang="zh-CN" altLang="en-US" sz="2400" b="1" dirty="0" smtClean="0"/>
              <a:t>社交圈：</a:t>
            </a:r>
            <a:endParaRPr lang="zh-CN" altLang="en-US" sz="2400" b="1" dirty="0"/>
          </a:p>
        </p:txBody>
      </p:sp>
    </p:spTree>
    <p:extLst>
      <p:ext uri="{BB962C8B-B14F-4D97-AF65-F5344CB8AC3E}">
        <p14:creationId xmlns:p14="http://schemas.microsoft.com/office/powerpoint/2010/main" val="318211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1389</TotalTime>
  <Words>1341</Words>
  <Application>Microsoft Office PowerPoint</Application>
  <PresentationFormat>全屏显示(4:3)</PresentationFormat>
  <Paragraphs>163</Paragraphs>
  <Slides>32</Slides>
  <Notes>7</Notes>
  <HiddenSlides>0</HiddenSlides>
  <MMClips>0</MMClips>
  <ScaleCrop>false</ScaleCrop>
  <HeadingPairs>
    <vt:vector size="4" baseType="variant">
      <vt:variant>
        <vt:lpstr>主题</vt:lpstr>
      </vt:variant>
      <vt:variant>
        <vt:i4>1</vt:i4>
      </vt:variant>
      <vt:variant>
        <vt:lpstr>幻灯片标题</vt:lpstr>
      </vt:variant>
      <vt:variant>
        <vt:i4>32</vt:i4>
      </vt:variant>
    </vt:vector>
  </HeadingPairs>
  <TitlesOfParts>
    <vt:vector size="33" baseType="lpstr">
      <vt:lpstr>流畅</vt:lpstr>
      <vt:lpstr>社交图谱-兴趣图谱</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ts</cp:lastModifiedBy>
  <cp:revision>91</cp:revision>
  <dcterms:created xsi:type="dcterms:W3CDTF">2013-03-21T15:46:40Z</dcterms:created>
  <dcterms:modified xsi:type="dcterms:W3CDTF">2013-03-26T11:23:53Z</dcterms:modified>
</cp:coreProperties>
</file>